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810" r:id="rId1"/>
  </p:sldMasterIdLst>
  <p:notesMasterIdLst>
    <p:notesMasterId r:id="rId20"/>
  </p:notesMasterIdLst>
  <p:handoutMasterIdLst>
    <p:handoutMasterId r:id="rId21"/>
  </p:handoutMasterIdLst>
  <p:sldIdLst>
    <p:sldId id="412" r:id="rId2"/>
    <p:sldId id="485" r:id="rId3"/>
    <p:sldId id="414" r:id="rId4"/>
    <p:sldId id="524" r:id="rId5"/>
    <p:sldId id="525" r:id="rId6"/>
    <p:sldId id="526" r:id="rId7"/>
    <p:sldId id="530" r:id="rId8"/>
    <p:sldId id="538" r:id="rId9"/>
    <p:sldId id="529" r:id="rId10"/>
    <p:sldId id="531" r:id="rId11"/>
    <p:sldId id="527" r:id="rId12"/>
    <p:sldId id="532" r:id="rId13"/>
    <p:sldId id="533" r:id="rId14"/>
    <p:sldId id="534" r:id="rId15"/>
    <p:sldId id="537" r:id="rId16"/>
    <p:sldId id="535" r:id="rId17"/>
    <p:sldId id="397" r:id="rId18"/>
    <p:sldId id="499"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urtney Svendson" initials="CS" lastIdx="42" clrIdx="0">
    <p:extLst>
      <p:ext uri="{19B8F6BF-5375-455C-9EA6-DF929625EA0E}">
        <p15:presenceInfo xmlns:p15="http://schemas.microsoft.com/office/powerpoint/2012/main" userId="S::csvendson@bbins.com::45e50623-1606-4d7f-b294-dee641f079a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7C8CA"/>
    <a:srgbClr val="7BA5DE"/>
    <a:srgbClr val="BA202F"/>
    <a:srgbClr val="656565"/>
    <a:srgbClr val="002551"/>
    <a:srgbClr val="F9B746"/>
    <a:srgbClr val="194F90"/>
    <a:srgbClr val="002854"/>
    <a:srgbClr val="585858"/>
    <a:srgbClr val="95959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223" autoAdjust="0"/>
    <p:restoredTop sz="96189" autoAdjust="0"/>
  </p:normalViewPr>
  <p:slideViewPr>
    <p:cSldViewPr snapToGrid="0">
      <p:cViewPr varScale="1">
        <p:scale>
          <a:sx n="110" d="100"/>
          <a:sy n="110" d="100"/>
        </p:scale>
        <p:origin x="420" y="96"/>
      </p:cViewPr>
      <p:guideLst/>
    </p:cSldViewPr>
  </p:slideViewPr>
  <p:outlineViewPr>
    <p:cViewPr>
      <p:scale>
        <a:sx n="33" d="100"/>
        <a:sy n="33" d="100"/>
      </p:scale>
      <p:origin x="0" y="-7968"/>
    </p:cViewPr>
  </p:outlineViewPr>
  <p:notesTextViewPr>
    <p:cViewPr>
      <p:scale>
        <a:sx n="1" d="1"/>
        <a:sy n="1" d="1"/>
      </p:scale>
      <p:origin x="0" y="0"/>
    </p:cViewPr>
  </p:notesTextViewPr>
  <p:sorterViewPr>
    <p:cViewPr varScale="1">
      <p:scale>
        <a:sx n="1" d="1"/>
        <a:sy n="1" d="1"/>
      </p:scale>
      <p:origin x="0" y="0"/>
    </p:cViewPr>
  </p:sorterViewPr>
  <p:notesViewPr>
    <p:cSldViewPr snapToGrid="0" showGuides="1">
      <p:cViewPr varScale="1">
        <p:scale>
          <a:sx n="160" d="100"/>
          <a:sy n="160" d="100"/>
        </p:scale>
        <p:origin x="4616"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36C61ED-2101-A541-861C-78A5B6F3AC8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55085D3A-7DC0-A64F-8024-1DDCF05A0C4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F7EBB6E-779E-4E49-8375-A8B1304EAF88}" type="datetimeFigureOut">
              <a:rPr lang="en-US" smtClean="0"/>
              <a:t>4/6/2021</a:t>
            </a:fld>
            <a:endParaRPr lang="en-US" dirty="0"/>
          </a:p>
        </p:txBody>
      </p:sp>
      <p:sp>
        <p:nvSpPr>
          <p:cNvPr id="4" name="Footer Placeholder 3">
            <a:extLst>
              <a:ext uri="{FF2B5EF4-FFF2-40B4-BE49-F238E27FC236}">
                <a16:creationId xmlns:a16="http://schemas.microsoft.com/office/drawing/2014/main" id="{4F662299-1DE9-A548-9B1B-A05878BDF9D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E336A4BC-F37B-A743-BA9C-5F467A01DF6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7B599D3-0017-DB49-986C-A8EC33B0F152}" type="slidenum">
              <a:rPr lang="en-US" smtClean="0"/>
              <a:t>‹#›</a:t>
            </a:fld>
            <a:endParaRPr lang="en-US" dirty="0"/>
          </a:p>
        </p:txBody>
      </p:sp>
    </p:spTree>
    <p:extLst>
      <p:ext uri="{BB962C8B-B14F-4D97-AF65-F5344CB8AC3E}">
        <p14:creationId xmlns:p14="http://schemas.microsoft.com/office/powerpoint/2010/main" val="2630092642"/>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4-07T13:54:38.41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2587 97,'-1102'0,"1042"-3,-104-18,103 10,-99-3,59 15,49 1,0-2,-1-2,-64-13,11-1,-1 5,-213 5,209 6,91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4-07T13:54:40.61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26,'302'-13,"6"1,268 13,-554-1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4-07T13:54:43.91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74,'14'-5,"1"1,0 0,0 1,1 0,-1 2,1 0,22 1,-6 0,210-1,60-1,-29-22,-22 25,101-3,-208-9,78-3,628 15,-825-1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E4E573-8D30-4465-9D61-B5F6EF472A08}" type="datetimeFigureOut">
              <a:rPr lang="id-ID" smtClean="0"/>
              <a:t>06/04/2021</a:t>
            </a:fld>
            <a:endParaRPr lang="id-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558FA8-D41C-4857-96FC-7B4A4D7760CE}" type="slidenum">
              <a:rPr lang="id-ID" smtClean="0"/>
              <a:t>‹#›</a:t>
            </a:fld>
            <a:endParaRPr lang="id-ID"/>
          </a:p>
        </p:txBody>
      </p:sp>
    </p:spTree>
    <p:extLst>
      <p:ext uri="{BB962C8B-B14F-4D97-AF65-F5344CB8AC3E}">
        <p14:creationId xmlns:p14="http://schemas.microsoft.com/office/powerpoint/2010/main" val="32419523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B551F2D8-2973-F749-B25F-E974CDED5D9F}"/>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901669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Needs new graphics. Icons are too cheesy looking.</a:t>
            </a:r>
          </a:p>
        </p:txBody>
      </p:sp>
      <p:sp>
        <p:nvSpPr>
          <p:cNvPr id="4" name="Slide Number Placeholder 3"/>
          <p:cNvSpPr>
            <a:spLocks noGrp="1"/>
          </p:cNvSpPr>
          <p:nvPr>
            <p:ph type="sldNum" sz="quarter" idx="10"/>
          </p:nvPr>
        </p:nvSpPr>
        <p:spPr/>
        <p:txBody>
          <a:bodyPr/>
          <a:lstStyle/>
          <a:p>
            <a:fld id="{01558FA8-D41C-4857-96FC-7B4A4D7760CE}" type="slidenum">
              <a:rPr lang="id-ID" smtClean="0"/>
              <a:t>16</a:t>
            </a:fld>
            <a:endParaRPr lang="id-ID"/>
          </a:p>
        </p:txBody>
      </p:sp>
    </p:spTree>
    <p:extLst>
      <p:ext uri="{BB962C8B-B14F-4D97-AF65-F5344CB8AC3E}">
        <p14:creationId xmlns:p14="http://schemas.microsoft.com/office/powerpoint/2010/main" val="40386321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B551F2D8-2973-F749-B25F-E974CDED5D9F}"/>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954669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21672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2_Title Slide">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68458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08399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8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376925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8F8ABFE-CA4F-C44C-9952-90424CAB9BCC}"/>
              </a:ext>
            </a:extLst>
          </p:cNvPr>
          <p:cNvSpPr/>
          <p:nvPr userDrawn="1"/>
        </p:nvSpPr>
        <p:spPr>
          <a:xfrm>
            <a:off x="6128274" y="6674883"/>
            <a:ext cx="6096000" cy="176972"/>
          </a:xfrm>
          <a:prstGeom prst="rect">
            <a:avLst/>
          </a:prstGeom>
        </p:spPr>
        <p:txBody>
          <a:bodyPr wrap="square">
            <a:spAutoFit/>
          </a:bodyPr>
          <a:lstStyle/>
          <a:p>
            <a:pPr algn="r"/>
            <a:r>
              <a:rPr lang="en-US" sz="550" b="0" i="0" baseline="0" dirty="0">
                <a:solidFill>
                  <a:schemeClr val="bg2">
                    <a:lumMod val="50000"/>
                  </a:schemeClr>
                </a:solidFill>
                <a:effectLst/>
                <a:latin typeface="+mn-lt"/>
                <a:cs typeface="Arial" panose="020B0604020202020204" pitchFamily="34" charset="0"/>
              </a:rPr>
              <a:t>© 2021 Brown &amp; Brown, Inc. All rights reserved.</a:t>
            </a:r>
            <a:endParaRPr lang="en-US" sz="550" baseline="0" dirty="0">
              <a:solidFill>
                <a:schemeClr val="bg2">
                  <a:lumMod val="50000"/>
                </a:schemeClr>
              </a:solidFill>
              <a:latin typeface="+mn-lt"/>
              <a:cs typeface="Arial" panose="020B0604020202020204" pitchFamily="34" charset="0"/>
            </a:endParaRPr>
          </a:p>
        </p:txBody>
      </p:sp>
      <p:sp>
        <p:nvSpPr>
          <p:cNvPr id="5" name="Rectangle 4">
            <a:extLst>
              <a:ext uri="{FF2B5EF4-FFF2-40B4-BE49-F238E27FC236}">
                <a16:creationId xmlns:a16="http://schemas.microsoft.com/office/drawing/2014/main" id="{4B6DFB67-808C-F642-BA4D-28B1DB6C1638}"/>
              </a:ext>
            </a:extLst>
          </p:cNvPr>
          <p:cNvSpPr/>
          <p:nvPr userDrawn="1"/>
        </p:nvSpPr>
        <p:spPr>
          <a:xfrm>
            <a:off x="11901106" y="6444051"/>
            <a:ext cx="309700" cy="215444"/>
          </a:xfrm>
          <a:prstGeom prst="rect">
            <a:avLst/>
          </a:prstGeom>
        </p:spPr>
        <p:txBody>
          <a:bodyPr wrap="square" anchor="ctr">
            <a:spAutoFit/>
          </a:bodyPr>
          <a:lstStyle/>
          <a:p>
            <a:pPr algn="r"/>
            <a:fld id="{8698D52F-A2D7-0E44-A22A-90D48455135F}" type="slidenum">
              <a:rPr lang="en-US" sz="800">
                <a:solidFill>
                  <a:schemeClr val="tx2"/>
                </a:solidFill>
              </a:rPr>
              <a:pPr algn="r"/>
              <a:t>‹#›</a:t>
            </a:fld>
            <a:endParaRPr lang="en-US" sz="800" dirty="0">
              <a:solidFill>
                <a:schemeClr val="tx2"/>
              </a:solidFill>
            </a:endParaRPr>
          </a:p>
        </p:txBody>
      </p:sp>
    </p:spTree>
    <p:extLst>
      <p:ext uri="{BB962C8B-B14F-4D97-AF65-F5344CB8AC3E}">
        <p14:creationId xmlns:p14="http://schemas.microsoft.com/office/powerpoint/2010/main" val="1192871459"/>
      </p:ext>
    </p:extLst>
  </p:cSld>
  <p:clrMap bg1="lt1" tx1="dk1" bg2="lt2" tx2="dk2" accent1="accent1" accent2="accent2" accent3="accent3" accent4="accent4" accent5="accent5" accent6="accent6" hlink="hlink" folHlink="folHlink"/>
  <p:sldLayoutIdLst>
    <p:sldLayoutId id="2147483811" r:id="rId1"/>
    <p:sldLayoutId id="2147483850" r:id="rId2"/>
    <p:sldLayoutId id="2147483852" r:id="rId3"/>
    <p:sldLayoutId id="2147483859"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customXml" Target="../ink/ink3.xml"/><Relationship Id="rId3" Type="http://schemas.openxmlformats.org/officeDocument/2006/relationships/image" Target="../media/image14.png"/><Relationship Id="rId7"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3.xml"/><Relationship Id="rId6" Type="http://schemas.openxmlformats.org/officeDocument/2006/relationships/customXml" Target="../ink/ink2.xml"/><Relationship Id="rId5" Type="http://schemas.openxmlformats.org/officeDocument/2006/relationships/image" Target="../media/image15.png"/><Relationship Id="rId4" Type="http://schemas.openxmlformats.org/officeDocument/2006/relationships/customXml" Target="../ink/ink1.xml"/><Relationship Id="rId9"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3.png"/><Relationship Id="rId1" Type="http://schemas.openxmlformats.org/officeDocument/2006/relationships/slideLayout" Target="../slideLayouts/slideLayout3.xml"/><Relationship Id="rId5" Type="http://schemas.openxmlformats.org/officeDocument/2006/relationships/image" Target="../media/image25.jpg"/><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3.png"/><Relationship Id="rId5" Type="http://schemas.openxmlformats.org/officeDocument/2006/relationships/image" Target="../media/image28.png"/><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hyperlink" Target="mailto:insertname@bbins.com" TargetMode="Externa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95000"/>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06E71F4-919B-5E48-B64C-67AFC7F6BA2F}"/>
              </a:ext>
            </a:extLst>
          </p:cNvPr>
          <p:cNvSpPr/>
          <p:nvPr/>
        </p:nvSpPr>
        <p:spPr>
          <a:xfrm>
            <a:off x="7463247" y="0"/>
            <a:ext cx="4380412" cy="3017518"/>
          </a:xfrm>
          <a:prstGeom prst="rect">
            <a:avLst/>
          </a:prstGeom>
          <a:solidFill>
            <a:srgbClr val="002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 Placeholder 5">
            <a:extLst>
              <a:ext uri="{FF2B5EF4-FFF2-40B4-BE49-F238E27FC236}">
                <a16:creationId xmlns:a16="http://schemas.microsoft.com/office/drawing/2014/main" id="{1C35599F-1247-1343-A8F1-0D3DCBFA2B38}"/>
              </a:ext>
            </a:extLst>
          </p:cNvPr>
          <p:cNvSpPr txBox="1">
            <a:spLocks/>
          </p:cNvSpPr>
          <p:nvPr/>
        </p:nvSpPr>
        <p:spPr>
          <a:xfrm>
            <a:off x="7463246" y="3050771"/>
            <a:ext cx="4380412" cy="313932"/>
          </a:xfrm>
          <a:prstGeom prst="rect">
            <a:avLst/>
          </a:prstGeom>
        </p:spPr>
        <p:txBody>
          <a:bodyPr wrap="square" anchor="t">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rgbClr val="BA202F"/>
                </a:solidFill>
                <a:latin typeface="Arial" panose="020B0604020202020204" pitchFamily="34" charset="0"/>
                <a:cs typeface="Arial" panose="020B0604020202020204" pitchFamily="34" charset="0"/>
              </a:rPr>
              <a:t>Introduction to Insurance</a:t>
            </a:r>
          </a:p>
        </p:txBody>
      </p:sp>
      <p:cxnSp>
        <p:nvCxnSpPr>
          <p:cNvPr id="14" name="Straight Connector 13">
            <a:extLst>
              <a:ext uri="{FF2B5EF4-FFF2-40B4-BE49-F238E27FC236}">
                <a16:creationId xmlns:a16="http://schemas.microsoft.com/office/drawing/2014/main" id="{57844F5F-6EC1-E54E-97E2-6D6DC7B9AEB9}"/>
              </a:ext>
            </a:extLst>
          </p:cNvPr>
          <p:cNvCxnSpPr>
            <a:cxnSpLocks/>
          </p:cNvCxnSpPr>
          <p:nvPr/>
        </p:nvCxnSpPr>
        <p:spPr>
          <a:xfrm>
            <a:off x="7463246" y="3022256"/>
            <a:ext cx="4380412" cy="0"/>
          </a:xfrm>
          <a:prstGeom prst="line">
            <a:avLst/>
          </a:prstGeom>
          <a:ln w="19050">
            <a:solidFill>
              <a:srgbClr val="BA202F"/>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9A2CBF32-2027-BD41-8E06-5234B63CA7CD}"/>
              </a:ext>
            </a:extLst>
          </p:cNvPr>
          <p:cNvSpPr/>
          <p:nvPr/>
        </p:nvSpPr>
        <p:spPr>
          <a:xfrm>
            <a:off x="8322005" y="2525552"/>
            <a:ext cx="2662908" cy="461665"/>
          </a:xfrm>
          <a:prstGeom prst="rect">
            <a:avLst/>
          </a:prstGeom>
        </p:spPr>
        <p:txBody>
          <a:bodyPr wrap="none">
            <a:spAutoFit/>
          </a:bodyPr>
          <a:lstStyle/>
          <a:p>
            <a:pPr algn="ctr"/>
            <a:r>
              <a:rPr lang="en-US" sz="2400" b="1" dirty="0">
                <a:solidFill>
                  <a:schemeClr val="bg1"/>
                </a:solidFill>
                <a:latin typeface="Arial" panose="020B0604020202020204" pitchFamily="34" charset="0"/>
                <a:cs typeface="Arial" panose="020B0604020202020204" pitchFamily="34" charset="0"/>
              </a:rPr>
              <a:t>DMC COALITION</a:t>
            </a:r>
          </a:p>
        </p:txBody>
      </p:sp>
      <p:sp>
        <p:nvSpPr>
          <p:cNvPr id="7" name="Rectangle 6">
            <a:extLst>
              <a:ext uri="{FF2B5EF4-FFF2-40B4-BE49-F238E27FC236}">
                <a16:creationId xmlns:a16="http://schemas.microsoft.com/office/drawing/2014/main" id="{D4230B31-D9EC-A84D-A61B-A6B9D62C05F8}"/>
              </a:ext>
            </a:extLst>
          </p:cNvPr>
          <p:cNvSpPr/>
          <p:nvPr/>
        </p:nvSpPr>
        <p:spPr>
          <a:xfrm>
            <a:off x="7463245" y="3483845"/>
            <a:ext cx="4380411" cy="833241"/>
          </a:xfrm>
          <a:prstGeom prst="rect">
            <a:avLst/>
          </a:prstGeom>
        </p:spPr>
        <p:txBody>
          <a:bodyPr wrap="square">
            <a:spAutoFit/>
          </a:bodyPr>
          <a:lstStyle/>
          <a:p>
            <a:pPr algn="ctr">
              <a:lnSpc>
                <a:spcPts val="1440"/>
              </a:lnSpc>
            </a:pPr>
            <a:r>
              <a:rPr lang="en-US" sz="1050" dirty="0">
                <a:solidFill>
                  <a:schemeClr val="accent2"/>
                </a:solidFill>
                <a:latin typeface="Arial" panose="020B0604020202020204" pitchFamily="34" charset="0"/>
                <a:cs typeface="Arial" panose="020B0604020202020204" pitchFamily="34" charset="0"/>
              </a:rPr>
              <a:t>Presented By:</a:t>
            </a:r>
            <a:br>
              <a:rPr lang="en-US" sz="1050" dirty="0">
                <a:solidFill>
                  <a:schemeClr val="accent2"/>
                </a:solidFill>
                <a:latin typeface="Arial" panose="020B0604020202020204" pitchFamily="34" charset="0"/>
                <a:cs typeface="Arial" panose="020B0604020202020204" pitchFamily="34" charset="0"/>
              </a:rPr>
            </a:br>
            <a:r>
              <a:rPr lang="en-US" sz="1050" dirty="0">
                <a:solidFill>
                  <a:schemeClr val="tx1">
                    <a:lumMod val="65000"/>
                    <a:lumOff val="35000"/>
                  </a:schemeClr>
                </a:solidFill>
                <a:latin typeface="Arial" panose="020B0604020202020204" pitchFamily="34" charset="0"/>
                <a:cs typeface="Arial" panose="020B0604020202020204" pitchFamily="34" charset="0"/>
              </a:rPr>
              <a:t>Corey Broadhurst</a:t>
            </a:r>
          </a:p>
          <a:p>
            <a:pPr algn="ctr">
              <a:lnSpc>
                <a:spcPts val="1440"/>
              </a:lnSpc>
            </a:pPr>
            <a:r>
              <a:rPr lang="en-US" sz="1050" dirty="0">
                <a:solidFill>
                  <a:schemeClr val="tx1">
                    <a:lumMod val="65000"/>
                    <a:lumOff val="35000"/>
                  </a:schemeClr>
                </a:solidFill>
                <a:latin typeface="Arial" panose="020B0604020202020204" pitchFamily="34" charset="0"/>
                <a:cs typeface="Arial" panose="020B0604020202020204" pitchFamily="34" charset="0"/>
              </a:rPr>
              <a:t>Insurance Advisor</a:t>
            </a:r>
          </a:p>
          <a:p>
            <a:pPr algn="ctr">
              <a:lnSpc>
                <a:spcPct val="150000"/>
              </a:lnSpc>
            </a:pPr>
            <a:r>
              <a:rPr lang="en-US" sz="1000" i="1" dirty="0">
                <a:solidFill>
                  <a:schemeClr val="tx1">
                    <a:lumMod val="65000"/>
                    <a:lumOff val="35000"/>
                  </a:schemeClr>
                </a:solidFill>
                <a:latin typeface="Arial" panose="020B0604020202020204" pitchFamily="34" charset="0"/>
                <a:cs typeface="Arial" panose="020B0604020202020204" pitchFamily="34" charset="0"/>
              </a:rPr>
              <a:t>Brown &amp; Brown of Orlando</a:t>
            </a:r>
          </a:p>
        </p:txBody>
      </p:sp>
      <p:pic>
        <p:nvPicPr>
          <p:cNvPr id="9" name="Picture 8">
            <a:extLst>
              <a:ext uri="{FF2B5EF4-FFF2-40B4-BE49-F238E27FC236}">
                <a16:creationId xmlns:a16="http://schemas.microsoft.com/office/drawing/2014/main" id="{BF4FA7A1-2940-4442-84BF-D2C053F013F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202065" y="1088046"/>
            <a:ext cx="2955026" cy="523040"/>
          </a:xfrm>
          <a:prstGeom prst="rect">
            <a:avLst/>
          </a:prstGeom>
        </p:spPr>
      </p:pic>
    </p:spTree>
    <p:extLst>
      <p:ext uri="{BB962C8B-B14F-4D97-AF65-F5344CB8AC3E}">
        <p14:creationId xmlns:p14="http://schemas.microsoft.com/office/powerpoint/2010/main" val="1464073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4860A8E-3B70-044C-A8A8-C4CD685D97B8}"/>
              </a:ext>
            </a:extLst>
          </p:cNvPr>
          <p:cNvSpPr/>
          <p:nvPr/>
        </p:nvSpPr>
        <p:spPr>
          <a:xfrm rot="5400000">
            <a:off x="5503978" y="831511"/>
            <a:ext cx="217938" cy="11225891"/>
          </a:xfrm>
          <a:prstGeom prst="rect">
            <a:avLst/>
          </a:prstGeom>
          <a:solidFill>
            <a:srgbClr val="002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BB008 TangleB-RGB_1000px_digital.png">
            <a:extLst>
              <a:ext uri="{FF2B5EF4-FFF2-40B4-BE49-F238E27FC236}">
                <a16:creationId xmlns:a16="http://schemas.microsoft.com/office/drawing/2014/main" id="{584BE3F5-5BED-B24B-95A3-75612BD519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22182" y="6248305"/>
            <a:ext cx="353868" cy="362684"/>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a:extLst>
              <a:ext uri="{FF2B5EF4-FFF2-40B4-BE49-F238E27FC236}">
                <a16:creationId xmlns:a16="http://schemas.microsoft.com/office/drawing/2014/main" id="{0D756FD4-7A13-0644-AD75-B81745126E5E}"/>
              </a:ext>
            </a:extLst>
          </p:cNvPr>
          <p:cNvGrpSpPr/>
          <p:nvPr/>
        </p:nvGrpSpPr>
        <p:grpSpPr>
          <a:xfrm>
            <a:off x="2757489" y="0"/>
            <a:ext cx="6629400" cy="899868"/>
            <a:chOff x="8141" y="0"/>
            <a:chExt cx="4471790" cy="899868"/>
          </a:xfrm>
        </p:grpSpPr>
        <p:sp>
          <p:nvSpPr>
            <p:cNvPr id="10" name="Rectangle 9">
              <a:extLst>
                <a:ext uri="{FF2B5EF4-FFF2-40B4-BE49-F238E27FC236}">
                  <a16:creationId xmlns:a16="http://schemas.microsoft.com/office/drawing/2014/main" id="{2B919255-AAB1-AA4E-9640-65E2C087CF6D}"/>
                </a:ext>
              </a:extLst>
            </p:cNvPr>
            <p:cNvSpPr/>
            <p:nvPr/>
          </p:nvSpPr>
          <p:spPr>
            <a:xfrm>
              <a:off x="8141" y="0"/>
              <a:ext cx="4471790" cy="899868"/>
            </a:xfrm>
            <a:prstGeom prst="rect">
              <a:avLst/>
            </a:prstGeom>
            <a:solidFill>
              <a:srgbClr val="002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75D4E726-2F7E-6844-BBB4-578414AF16D7}"/>
                </a:ext>
              </a:extLst>
            </p:cNvPr>
            <p:cNvCxnSpPr>
              <a:cxnSpLocks/>
            </p:cNvCxnSpPr>
            <p:nvPr/>
          </p:nvCxnSpPr>
          <p:spPr>
            <a:xfrm>
              <a:off x="8141" y="899868"/>
              <a:ext cx="4471790" cy="0"/>
            </a:xfrm>
            <a:prstGeom prst="line">
              <a:avLst/>
            </a:prstGeom>
            <a:ln w="28575">
              <a:solidFill>
                <a:srgbClr val="BA202F"/>
              </a:solidFill>
            </a:ln>
          </p:spPr>
          <p:style>
            <a:lnRef idx="1">
              <a:schemeClr val="accent1"/>
            </a:lnRef>
            <a:fillRef idx="0">
              <a:schemeClr val="accent1"/>
            </a:fillRef>
            <a:effectRef idx="0">
              <a:schemeClr val="accent1"/>
            </a:effectRef>
            <a:fontRef idx="minor">
              <a:schemeClr val="tx1"/>
            </a:fontRef>
          </p:style>
        </p:cxnSp>
      </p:grpSp>
      <p:sp>
        <p:nvSpPr>
          <p:cNvPr id="12" name="Title 1">
            <a:extLst>
              <a:ext uri="{FF2B5EF4-FFF2-40B4-BE49-F238E27FC236}">
                <a16:creationId xmlns:a16="http://schemas.microsoft.com/office/drawing/2014/main" id="{9B0AFCE0-726D-CE4E-9AE4-F3CE4FF05D14}"/>
              </a:ext>
            </a:extLst>
          </p:cNvPr>
          <p:cNvSpPr txBox="1">
            <a:spLocks/>
          </p:cNvSpPr>
          <p:nvPr/>
        </p:nvSpPr>
        <p:spPr>
          <a:xfrm>
            <a:off x="3678584" y="390732"/>
            <a:ext cx="4871479" cy="509136"/>
          </a:xfrm>
          <a:prstGeom prst="rect">
            <a:avLst/>
          </a:prstGeom>
          <a:no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spc="120" dirty="0">
                <a:solidFill>
                  <a:schemeClr val="bg1"/>
                </a:solidFill>
                <a:latin typeface="Arial" panose="020B0604020202020204" pitchFamily="34" charset="0"/>
                <a:cs typeface="Arial" panose="020B0604020202020204" pitchFamily="34" charset="0"/>
              </a:rPr>
              <a:t>Workers’ Compensation</a:t>
            </a:r>
            <a:endParaRPr lang="id-ID" sz="2400" spc="120" dirty="0">
              <a:solidFill>
                <a:schemeClr val="bg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65480D24-335F-4E87-85C2-A0B19E881366}"/>
              </a:ext>
            </a:extLst>
          </p:cNvPr>
          <p:cNvSpPr txBox="1"/>
          <p:nvPr/>
        </p:nvSpPr>
        <p:spPr>
          <a:xfrm>
            <a:off x="1478703" y="1582340"/>
            <a:ext cx="4998720" cy="4247317"/>
          </a:xfrm>
          <a:prstGeom prst="rect">
            <a:avLst/>
          </a:prstGeom>
          <a:noFill/>
        </p:spPr>
        <p:txBody>
          <a:bodyPr wrap="square" rtlCol="0">
            <a:spAutoFit/>
          </a:bodyPr>
          <a:lstStyle/>
          <a:p>
            <a:pPr algn="ctr"/>
            <a:r>
              <a:rPr lang="en-US" b="1" i="1" dirty="0"/>
              <a:t>How DMCs Save Money</a:t>
            </a:r>
          </a:p>
          <a:p>
            <a:pPr marL="285750" indent="-285750" algn="ctr">
              <a:buFont typeface="Wingdings" panose="05000000000000000000" pitchFamily="2" charset="2"/>
              <a:buChar char="§"/>
            </a:pPr>
            <a:endParaRPr lang="en-US" dirty="0"/>
          </a:p>
          <a:p>
            <a:pPr marL="285750" indent="-285750">
              <a:buFont typeface="Wingdings" panose="05000000000000000000" pitchFamily="2" charset="2"/>
              <a:buChar char="§"/>
            </a:pPr>
            <a:r>
              <a:rPr lang="en-US" dirty="0"/>
              <a:t>Return to Work Program</a:t>
            </a:r>
          </a:p>
          <a:p>
            <a:pPr marL="742950" lvl="1" indent="-285750">
              <a:buFont typeface="Wingdings" panose="05000000000000000000" pitchFamily="2" charset="2"/>
              <a:buChar char="§"/>
            </a:pPr>
            <a:r>
              <a:rPr lang="en-US" dirty="0"/>
              <a:t>70% reduction in MOD penalty</a:t>
            </a:r>
          </a:p>
          <a:p>
            <a:endParaRPr lang="en-US" dirty="0"/>
          </a:p>
          <a:p>
            <a:pPr marL="285750" indent="-285750">
              <a:buFont typeface="Wingdings" panose="05000000000000000000" pitchFamily="2" charset="2"/>
              <a:buChar char="§"/>
            </a:pPr>
            <a:r>
              <a:rPr lang="en-US" dirty="0"/>
              <a:t>Drug Free Workplace (5% Discount FL)</a:t>
            </a:r>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a:t>Formal Safety Program (2% Discount FL)</a:t>
            </a:r>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a:t>Dividends</a:t>
            </a:r>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a:t>Monthly Self-Audit</a:t>
            </a:r>
          </a:p>
          <a:p>
            <a:endParaRPr lang="en-US" dirty="0"/>
          </a:p>
          <a:p>
            <a:endParaRPr lang="en-US" dirty="0"/>
          </a:p>
          <a:p>
            <a:endParaRPr lang="en-US" dirty="0"/>
          </a:p>
        </p:txBody>
      </p:sp>
      <p:pic>
        <p:nvPicPr>
          <p:cNvPr id="2050" name="Picture 2" descr="18 Benefits of Using Return to Work Programs">
            <a:extLst>
              <a:ext uri="{FF2B5EF4-FFF2-40B4-BE49-F238E27FC236}">
                <a16:creationId xmlns:a16="http://schemas.microsoft.com/office/drawing/2014/main" id="{765B35B8-C413-476D-8D18-3544E2DE0F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423" y="2093967"/>
            <a:ext cx="4791910" cy="204042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234750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4860A8E-3B70-044C-A8A8-C4CD685D97B8}"/>
              </a:ext>
            </a:extLst>
          </p:cNvPr>
          <p:cNvSpPr/>
          <p:nvPr/>
        </p:nvSpPr>
        <p:spPr>
          <a:xfrm rot="5400000">
            <a:off x="5503978" y="831511"/>
            <a:ext cx="217938" cy="11225891"/>
          </a:xfrm>
          <a:prstGeom prst="rect">
            <a:avLst/>
          </a:prstGeom>
          <a:solidFill>
            <a:srgbClr val="002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BB008 TangleB-RGB_1000px_digital.png">
            <a:extLst>
              <a:ext uri="{FF2B5EF4-FFF2-40B4-BE49-F238E27FC236}">
                <a16:creationId xmlns:a16="http://schemas.microsoft.com/office/drawing/2014/main" id="{584BE3F5-5BED-B24B-95A3-75612BD519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22182" y="6248305"/>
            <a:ext cx="353868" cy="362684"/>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a:extLst>
              <a:ext uri="{FF2B5EF4-FFF2-40B4-BE49-F238E27FC236}">
                <a16:creationId xmlns:a16="http://schemas.microsoft.com/office/drawing/2014/main" id="{0D756FD4-7A13-0644-AD75-B81745126E5E}"/>
              </a:ext>
            </a:extLst>
          </p:cNvPr>
          <p:cNvGrpSpPr/>
          <p:nvPr/>
        </p:nvGrpSpPr>
        <p:grpSpPr>
          <a:xfrm>
            <a:off x="2757489" y="0"/>
            <a:ext cx="6629400" cy="899868"/>
            <a:chOff x="8141" y="0"/>
            <a:chExt cx="4471790" cy="899868"/>
          </a:xfrm>
        </p:grpSpPr>
        <p:sp>
          <p:nvSpPr>
            <p:cNvPr id="10" name="Rectangle 9">
              <a:extLst>
                <a:ext uri="{FF2B5EF4-FFF2-40B4-BE49-F238E27FC236}">
                  <a16:creationId xmlns:a16="http://schemas.microsoft.com/office/drawing/2014/main" id="{2B919255-AAB1-AA4E-9640-65E2C087CF6D}"/>
                </a:ext>
              </a:extLst>
            </p:cNvPr>
            <p:cNvSpPr/>
            <p:nvPr/>
          </p:nvSpPr>
          <p:spPr>
            <a:xfrm>
              <a:off x="8141" y="0"/>
              <a:ext cx="4471790" cy="899868"/>
            </a:xfrm>
            <a:prstGeom prst="rect">
              <a:avLst/>
            </a:prstGeom>
            <a:solidFill>
              <a:srgbClr val="002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75D4E726-2F7E-6844-BBB4-578414AF16D7}"/>
                </a:ext>
              </a:extLst>
            </p:cNvPr>
            <p:cNvCxnSpPr>
              <a:cxnSpLocks/>
            </p:cNvCxnSpPr>
            <p:nvPr/>
          </p:nvCxnSpPr>
          <p:spPr>
            <a:xfrm>
              <a:off x="8141" y="899868"/>
              <a:ext cx="4471790" cy="0"/>
            </a:xfrm>
            <a:prstGeom prst="line">
              <a:avLst/>
            </a:prstGeom>
            <a:ln w="28575">
              <a:solidFill>
                <a:srgbClr val="BA202F"/>
              </a:solidFill>
            </a:ln>
          </p:spPr>
          <p:style>
            <a:lnRef idx="1">
              <a:schemeClr val="accent1"/>
            </a:lnRef>
            <a:fillRef idx="0">
              <a:schemeClr val="accent1"/>
            </a:fillRef>
            <a:effectRef idx="0">
              <a:schemeClr val="accent1"/>
            </a:effectRef>
            <a:fontRef idx="minor">
              <a:schemeClr val="tx1"/>
            </a:fontRef>
          </p:style>
        </p:cxnSp>
      </p:grpSp>
      <p:sp>
        <p:nvSpPr>
          <p:cNvPr id="12" name="Title 1">
            <a:extLst>
              <a:ext uri="{FF2B5EF4-FFF2-40B4-BE49-F238E27FC236}">
                <a16:creationId xmlns:a16="http://schemas.microsoft.com/office/drawing/2014/main" id="{9B0AFCE0-726D-CE4E-9AE4-F3CE4FF05D14}"/>
              </a:ext>
            </a:extLst>
          </p:cNvPr>
          <p:cNvSpPr txBox="1">
            <a:spLocks/>
          </p:cNvSpPr>
          <p:nvPr/>
        </p:nvSpPr>
        <p:spPr>
          <a:xfrm>
            <a:off x="3678584" y="390732"/>
            <a:ext cx="4871479" cy="509136"/>
          </a:xfrm>
          <a:prstGeom prst="rect">
            <a:avLst/>
          </a:prstGeom>
          <a:no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spc="120" dirty="0">
                <a:solidFill>
                  <a:schemeClr val="bg1"/>
                </a:solidFill>
                <a:latin typeface="Arial" panose="020B0604020202020204" pitchFamily="34" charset="0"/>
                <a:cs typeface="Arial" panose="020B0604020202020204" pitchFamily="34" charset="0"/>
              </a:rPr>
              <a:t>General Liability</a:t>
            </a:r>
            <a:endParaRPr lang="id-ID" sz="2400" spc="120" dirty="0">
              <a:solidFill>
                <a:schemeClr val="bg1"/>
              </a:solidFill>
              <a:latin typeface="Arial" panose="020B0604020202020204" pitchFamily="34" charset="0"/>
              <a:cs typeface="Arial" panose="020B0604020202020204" pitchFamily="34" charset="0"/>
            </a:endParaRPr>
          </a:p>
        </p:txBody>
      </p:sp>
      <p:sp>
        <p:nvSpPr>
          <p:cNvPr id="16" name="Text Placeholder 6">
            <a:extLst>
              <a:ext uri="{FF2B5EF4-FFF2-40B4-BE49-F238E27FC236}">
                <a16:creationId xmlns:a16="http://schemas.microsoft.com/office/drawing/2014/main" id="{9C480AAA-9510-1E4D-B4F6-66377F618FA4}"/>
              </a:ext>
            </a:extLst>
          </p:cNvPr>
          <p:cNvSpPr txBox="1">
            <a:spLocks/>
          </p:cNvSpPr>
          <p:nvPr/>
        </p:nvSpPr>
        <p:spPr>
          <a:xfrm>
            <a:off x="3878018" y="1409004"/>
            <a:ext cx="4472609" cy="217935"/>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1200" b="0" i="0" kern="1200" spc="140" baseline="0">
                <a:solidFill>
                  <a:schemeClr val="tx1">
                    <a:lumMod val="75000"/>
                    <a:lumOff val="2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id-ID" sz="1400" spc="0" dirty="0">
              <a:solidFill>
                <a:schemeClr val="accent2"/>
              </a:solidFill>
            </a:endParaRPr>
          </a:p>
        </p:txBody>
      </p:sp>
      <p:sp>
        <p:nvSpPr>
          <p:cNvPr id="2" name="TextBox 1">
            <a:extLst>
              <a:ext uri="{FF2B5EF4-FFF2-40B4-BE49-F238E27FC236}">
                <a16:creationId xmlns:a16="http://schemas.microsoft.com/office/drawing/2014/main" id="{8859383C-2390-44C9-ABE2-D0FB677D5F06}"/>
              </a:ext>
            </a:extLst>
          </p:cNvPr>
          <p:cNvSpPr txBox="1"/>
          <p:nvPr/>
        </p:nvSpPr>
        <p:spPr>
          <a:xfrm>
            <a:off x="2474139" y="1290600"/>
            <a:ext cx="7280365" cy="923330"/>
          </a:xfrm>
          <a:prstGeom prst="rect">
            <a:avLst/>
          </a:prstGeom>
          <a:noFill/>
        </p:spPr>
        <p:txBody>
          <a:bodyPr wrap="square" rtlCol="0">
            <a:spAutoFit/>
          </a:bodyPr>
          <a:lstStyle/>
          <a:p>
            <a:r>
              <a:rPr lang="en-US" b="0" i="0" dirty="0">
                <a:effectLst/>
              </a:rPr>
              <a:t>Protects against liability claims for bodily injury (BI) and property damage (PD) arising out of premises, operations, products, and completed operations; and advertising and personal injury (PI) liability.</a:t>
            </a:r>
            <a:endParaRPr lang="en-US" dirty="0"/>
          </a:p>
        </p:txBody>
      </p:sp>
      <p:pic>
        <p:nvPicPr>
          <p:cNvPr id="7" name="Picture 6">
            <a:extLst>
              <a:ext uri="{FF2B5EF4-FFF2-40B4-BE49-F238E27FC236}">
                <a16:creationId xmlns:a16="http://schemas.microsoft.com/office/drawing/2014/main" id="{39A84016-1D83-45EE-A2C9-4E2AC4DE91E9}"/>
              </a:ext>
            </a:extLst>
          </p:cNvPr>
          <p:cNvPicPr>
            <a:picLocks noChangeAspect="1"/>
          </p:cNvPicPr>
          <p:nvPr/>
        </p:nvPicPr>
        <p:blipFill>
          <a:blip r:embed="rId3"/>
          <a:stretch>
            <a:fillRect/>
          </a:stretch>
        </p:blipFill>
        <p:spPr>
          <a:xfrm>
            <a:off x="1332412" y="2752408"/>
            <a:ext cx="9300754" cy="1353183"/>
          </a:xfrm>
          <a:prstGeom prst="rect">
            <a:avLst/>
          </a:prstGeom>
        </p:spPr>
      </p:pic>
      <mc:AlternateContent xmlns:mc="http://schemas.openxmlformats.org/markup-compatibility/2006">
        <mc:Choice xmlns:p14="http://schemas.microsoft.com/office/powerpoint/2010/main" Requires="p14">
          <p:contentPart p14:bwMode="auto" r:id="rId4">
            <p14:nvContentPartPr>
              <p14:cNvPr id="19" name="Ink 18">
                <a:extLst>
                  <a:ext uri="{FF2B5EF4-FFF2-40B4-BE49-F238E27FC236}">
                    <a16:creationId xmlns:a16="http://schemas.microsoft.com/office/drawing/2014/main" id="{46ACD334-15A1-40D0-A683-0F7FB1B171F0}"/>
                  </a:ext>
                </a:extLst>
              </p14:cNvPr>
              <p14:cNvContentPartPr/>
              <p14:nvPr/>
            </p14:nvContentPartPr>
            <p14:xfrm>
              <a:off x="7942389" y="2847223"/>
              <a:ext cx="931680" cy="35280"/>
            </p14:xfrm>
          </p:contentPart>
        </mc:Choice>
        <mc:Fallback>
          <p:pic>
            <p:nvPicPr>
              <p:cNvPr id="19" name="Ink 18">
                <a:extLst>
                  <a:ext uri="{FF2B5EF4-FFF2-40B4-BE49-F238E27FC236}">
                    <a16:creationId xmlns:a16="http://schemas.microsoft.com/office/drawing/2014/main" id="{46ACD334-15A1-40D0-A683-0F7FB1B171F0}"/>
                  </a:ext>
                </a:extLst>
              </p:cNvPr>
              <p:cNvPicPr/>
              <p:nvPr/>
            </p:nvPicPr>
            <p:blipFill>
              <a:blip r:embed="rId5"/>
              <a:stretch>
                <a:fillRect/>
              </a:stretch>
            </p:blipFill>
            <p:spPr>
              <a:xfrm>
                <a:off x="7888749" y="2739583"/>
                <a:ext cx="1039320" cy="2509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20" name="Ink 19">
                <a:extLst>
                  <a:ext uri="{FF2B5EF4-FFF2-40B4-BE49-F238E27FC236}">
                    <a16:creationId xmlns:a16="http://schemas.microsoft.com/office/drawing/2014/main" id="{9B45ACC3-A48A-4453-A4BF-6591CC7CB8DA}"/>
                  </a:ext>
                </a:extLst>
              </p14:cNvPr>
              <p14:cNvContentPartPr/>
              <p14:nvPr/>
            </p14:nvContentPartPr>
            <p14:xfrm>
              <a:off x="7889829" y="3247543"/>
              <a:ext cx="434880" cy="9720"/>
            </p14:xfrm>
          </p:contentPart>
        </mc:Choice>
        <mc:Fallback>
          <p:pic>
            <p:nvPicPr>
              <p:cNvPr id="20" name="Ink 19">
                <a:extLst>
                  <a:ext uri="{FF2B5EF4-FFF2-40B4-BE49-F238E27FC236}">
                    <a16:creationId xmlns:a16="http://schemas.microsoft.com/office/drawing/2014/main" id="{9B45ACC3-A48A-4453-A4BF-6591CC7CB8DA}"/>
                  </a:ext>
                </a:extLst>
              </p:cNvPr>
              <p:cNvPicPr/>
              <p:nvPr/>
            </p:nvPicPr>
            <p:blipFill>
              <a:blip r:embed="rId7"/>
              <a:stretch>
                <a:fillRect/>
              </a:stretch>
            </p:blipFill>
            <p:spPr>
              <a:xfrm>
                <a:off x="7835829" y="3139903"/>
                <a:ext cx="542520" cy="2253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21" name="Ink 20">
                <a:extLst>
                  <a:ext uri="{FF2B5EF4-FFF2-40B4-BE49-F238E27FC236}">
                    <a16:creationId xmlns:a16="http://schemas.microsoft.com/office/drawing/2014/main" id="{47A0FEFC-38B2-4254-B62F-2E5CA7872FA9}"/>
                  </a:ext>
                </a:extLst>
              </p14:cNvPr>
              <p14:cNvContentPartPr/>
              <p14:nvPr/>
            </p14:nvContentPartPr>
            <p14:xfrm>
              <a:off x="7898109" y="3621943"/>
              <a:ext cx="1022040" cy="27000"/>
            </p14:xfrm>
          </p:contentPart>
        </mc:Choice>
        <mc:Fallback>
          <p:pic>
            <p:nvPicPr>
              <p:cNvPr id="21" name="Ink 20">
                <a:extLst>
                  <a:ext uri="{FF2B5EF4-FFF2-40B4-BE49-F238E27FC236}">
                    <a16:creationId xmlns:a16="http://schemas.microsoft.com/office/drawing/2014/main" id="{47A0FEFC-38B2-4254-B62F-2E5CA7872FA9}"/>
                  </a:ext>
                </a:extLst>
              </p:cNvPr>
              <p:cNvPicPr/>
              <p:nvPr/>
            </p:nvPicPr>
            <p:blipFill>
              <a:blip r:embed="rId9"/>
              <a:stretch>
                <a:fillRect/>
              </a:stretch>
            </p:blipFill>
            <p:spPr>
              <a:xfrm>
                <a:off x="7844469" y="3513943"/>
                <a:ext cx="1129680" cy="242640"/>
              </a:xfrm>
              <a:prstGeom prst="rect">
                <a:avLst/>
              </a:prstGeom>
            </p:spPr>
          </p:pic>
        </mc:Fallback>
      </mc:AlternateContent>
    </p:spTree>
    <p:extLst>
      <p:ext uri="{BB962C8B-B14F-4D97-AF65-F5344CB8AC3E}">
        <p14:creationId xmlns:p14="http://schemas.microsoft.com/office/powerpoint/2010/main" val="390884032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4860A8E-3B70-044C-A8A8-C4CD685D97B8}"/>
              </a:ext>
            </a:extLst>
          </p:cNvPr>
          <p:cNvSpPr/>
          <p:nvPr/>
        </p:nvSpPr>
        <p:spPr>
          <a:xfrm rot="5400000">
            <a:off x="5503978" y="831511"/>
            <a:ext cx="217938" cy="11225891"/>
          </a:xfrm>
          <a:prstGeom prst="rect">
            <a:avLst/>
          </a:prstGeom>
          <a:solidFill>
            <a:srgbClr val="002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BB008 TangleB-RGB_1000px_digital.png">
            <a:extLst>
              <a:ext uri="{FF2B5EF4-FFF2-40B4-BE49-F238E27FC236}">
                <a16:creationId xmlns:a16="http://schemas.microsoft.com/office/drawing/2014/main" id="{584BE3F5-5BED-B24B-95A3-75612BD519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22182" y="6248305"/>
            <a:ext cx="353868" cy="362684"/>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a:extLst>
              <a:ext uri="{FF2B5EF4-FFF2-40B4-BE49-F238E27FC236}">
                <a16:creationId xmlns:a16="http://schemas.microsoft.com/office/drawing/2014/main" id="{0D756FD4-7A13-0644-AD75-B81745126E5E}"/>
              </a:ext>
            </a:extLst>
          </p:cNvPr>
          <p:cNvGrpSpPr/>
          <p:nvPr/>
        </p:nvGrpSpPr>
        <p:grpSpPr>
          <a:xfrm>
            <a:off x="2757489" y="0"/>
            <a:ext cx="6629400" cy="899868"/>
            <a:chOff x="8141" y="0"/>
            <a:chExt cx="4471790" cy="899868"/>
          </a:xfrm>
        </p:grpSpPr>
        <p:sp>
          <p:nvSpPr>
            <p:cNvPr id="10" name="Rectangle 9">
              <a:extLst>
                <a:ext uri="{FF2B5EF4-FFF2-40B4-BE49-F238E27FC236}">
                  <a16:creationId xmlns:a16="http://schemas.microsoft.com/office/drawing/2014/main" id="{2B919255-AAB1-AA4E-9640-65E2C087CF6D}"/>
                </a:ext>
              </a:extLst>
            </p:cNvPr>
            <p:cNvSpPr/>
            <p:nvPr/>
          </p:nvSpPr>
          <p:spPr>
            <a:xfrm>
              <a:off x="8141" y="0"/>
              <a:ext cx="4471790" cy="899868"/>
            </a:xfrm>
            <a:prstGeom prst="rect">
              <a:avLst/>
            </a:prstGeom>
            <a:solidFill>
              <a:srgbClr val="002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75D4E726-2F7E-6844-BBB4-578414AF16D7}"/>
                </a:ext>
              </a:extLst>
            </p:cNvPr>
            <p:cNvCxnSpPr>
              <a:cxnSpLocks/>
            </p:cNvCxnSpPr>
            <p:nvPr/>
          </p:nvCxnSpPr>
          <p:spPr>
            <a:xfrm>
              <a:off x="8141" y="899868"/>
              <a:ext cx="4471790" cy="0"/>
            </a:xfrm>
            <a:prstGeom prst="line">
              <a:avLst/>
            </a:prstGeom>
            <a:ln w="28575">
              <a:solidFill>
                <a:srgbClr val="BA202F"/>
              </a:solidFill>
            </a:ln>
          </p:spPr>
          <p:style>
            <a:lnRef idx="1">
              <a:schemeClr val="accent1"/>
            </a:lnRef>
            <a:fillRef idx="0">
              <a:schemeClr val="accent1"/>
            </a:fillRef>
            <a:effectRef idx="0">
              <a:schemeClr val="accent1"/>
            </a:effectRef>
            <a:fontRef idx="minor">
              <a:schemeClr val="tx1"/>
            </a:fontRef>
          </p:style>
        </p:cxnSp>
      </p:grpSp>
      <p:sp>
        <p:nvSpPr>
          <p:cNvPr id="12" name="Title 1">
            <a:extLst>
              <a:ext uri="{FF2B5EF4-FFF2-40B4-BE49-F238E27FC236}">
                <a16:creationId xmlns:a16="http://schemas.microsoft.com/office/drawing/2014/main" id="{9B0AFCE0-726D-CE4E-9AE4-F3CE4FF05D14}"/>
              </a:ext>
            </a:extLst>
          </p:cNvPr>
          <p:cNvSpPr txBox="1">
            <a:spLocks/>
          </p:cNvSpPr>
          <p:nvPr/>
        </p:nvSpPr>
        <p:spPr>
          <a:xfrm>
            <a:off x="3678584" y="390732"/>
            <a:ext cx="4871479" cy="509136"/>
          </a:xfrm>
          <a:prstGeom prst="rect">
            <a:avLst/>
          </a:prstGeom>
          <a:no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spc="120" dirty="0">
                <a:solidFill>
                  <a:schemeClr val="bg1"/>
                </a:solidFill>
                <a:latin typeface="Arial" panose="020B0604020202020204" pitchFamily="34" charset="0"/>
                <a:cs typeface="Arial" panose="020B0604020202020204" pitchFamily="34" charset="0"/>
              </a:rPr>
              <a:t>General Liability</a:t>
            </a:r>
            <a:endParaRPr lang="id-ID" sz="2400" spc="120" dirty="0">
              <a:solidFill>
                <a:schemeClr val="bg1"/>
              </a:solidFill>
              <a:latin typeface="Arial" panose="020B0604020202020204" pitchFamily="34" charset="0"/>
              <a:cs typeface="Arial" panose="020B0604020202020204" pitchFamily="34" charset="0"/>
            </a:endParaRPr>
          </a:p>
        </p:txBody>
      </p:sp>
      <p:sp>
        <p:nvSpPr>
          <p:cNvPr id="16" name="Text Placeholder 6">
            <a:extLst>
              <a:ext uri="{FF2B5EF4-FFF2-40B4-BE49-F238E27FC236}">
                <a16:creationId xmlns:a16="http://schemas.microsoft.com/office/drawing/2014/main" id="{9C480AAA-9510-1E4D-B4F6-66377F618FA4}"/>
              </a:ext>
            </a:extLst>
          </p:cNvPr>
          <p:cNvSpPr txBox="1">
            <a:spLocks/>
          </p:cNvSpPr>
          <p:nvPr/>
        </p:nvSpPr>
        <p:spPr>
          <a:xfrm>
            <a:off x="3878018" y="1409004"/>
            <a:ext cx="4472609" cy="217935"/>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1200" b="0" i="0" kern="1200" spc="140" baseline="0">
                <a:solidFill>
                  <a:schemeClr val="tx1">
                    <a:lumMod val="75000"/>
                    <a:lumOff val="2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id-ID" sz="1400" spc="0" dirty="0">
              <a:solidFill>
                <a:schemeClr val="accent2"/>
              </a:solidFill>
            </a:endParaRPr>
          </a:p>
        </p:txBody>
      </p:sp>
      <p:sp>
        <p:nvSpPr>
          <p:cNvPr id="2" name="TextBox 1">
            <a:extLst>
              <a:ext uri="{FF2B5EF4-FFF2-40B4-BE49-F238E27FC236}">
                <a16:creationId xmlns:a16="http://schemas.microsoft.com/office/drawing/2014/main" id="{8859383C-2390-44C9-ABE2-D0FB677D5F06}"/>
              </a:ext>
            </a:extLst>
          </p:cNvPr>
          <p:cNvSpPr txBox="1"/>
          <p:nvPr/>
        </p:nvSpPr>
        <p:spPr>
          <a:xfrm>
            <a:off x="1086921" y="1409004"/>
            <a:ext cx="5582194" cy="3139321"/>
          </a:xfrm>
          <a:prstGeom prst="rect">
            <a:avLst/>
          </a:prstGeom>
          <a:noFill/>
        </p:spPr>
        <p:txBody>
          <a:bodyPr wrap="square" rtlCol="0">
            <a:spAutoFit/>
          </a:bodyPr>
          <a:lstStyle/>
          <a:p>
            <a:pPr algn="ctr"/>
            <a:r>
              <a:rPr lang="en-US" b="1" i="1" dirty="0"/>
              <a:t>How DMCs Save Money</a:t>
            </a:r>
          </a:p>
          <a:p>
            <a:pPr algn="ctr"/>
            <a:endParaRPr lang="en-US" b="1" i="1" dirty="0"/>
          </a:p>
          <a:p>
            <a:pPr marL="285750" indent="-285750">
              <a:buFont typeface="Arial" panose="020B0604020202020204" pitchFamily="34" charset="0"/>
              <a:buChar char="•"/>
            </a:pPr>
            <a:r>
              <a:rPr lang="en-US" dirty="0"/>
              <a:t>Claims Management</a:t>
            </a:r>
          </a:p>
          <a:p>
            <a:pPr marL="742950" lvl="1" indent="-285750">
              <a:buFont typeface="Arial" panose="020B0604020202020204" pitchFamily="34" charset="0"/>
              <a:buChar char="•"/>
            </a:pPr>
            <a:r>
              <a:rPr lang="en-US" dirty="0"/>
              <a:t>Strong Narrative/Company Info</a:t>
            </a:r>
          </a:p>
          <a:p>
            <a:pPr lvl="1"/>
            <a:endParaRPr lang="en-US" dirty="0"/>
          </a:p>
          <a:p>
            <a:pPr marL="285750" indent="-285750">
              <a:buFont typeface="Arial" panose="020B0604020202020204" pitchFamily="34" charset="0"/>
              <a:buChar char="•"/>
            </a:pPr>
            <a:r>
              <a:rPr lang="en-US" dirty="0"/>
              <a:t>Think Costco!</a:t>
            </a:r>
          </a:p>
          <a:p>
            <a:pPr marL="742950" lvl="1" indent="-285750">
              <a:buFont typeface="Arial" panose="020B0604020202020204" pitchFamily="34" charset="0"/>
              <a:buChar char="•"/>
            </a:pPr>
            <a:r>
              <a:rPr lang="en-US" dirty="0"/>
              <a:t>Accurately report Exposures (Revenues)</a:t>
            </a:r>
          </a:p>
          <a:p>
            <a:pPr marL="742950" lvl="1" indent="-285750">
              <a:buFont typeface="Arial" panose="020B0604020202020204" pitchFamily="34" charset="0"/>
              <a:buChar char="•"/>
            </a:pPr>
            <a:r>
              <a:rPr lang="en-US" dirty="0"/>
              <a:t>Increased Exposure=Decreased Rate</a:t>
            </a:r>
          </a:p>
          <a:p>
            <a:pPr lvl="1"/>
            <a:endParaRPr lang="en-US" dirty="0"/>
          </a:p>
          <a:p>
            <a:pPr marL="285750" indent="-285750">
              <a:buFont typeface="Arial" panose="020B0604020202020204" pitchFamily="34" charset="0"/>
              <a:buChar char="•"/>
            </a:pPr>
            <a:r>
              <a:rPr lang="en-US" dirty="0"/>
              <a:t>Avoid Large Audits</a:t>
            </a:r>
          </a:p>
          <a:p>
            <a:pPr marL="742950" lvl="1" indent="-285750">
              <a:buFont typeface="Arial" panose="020B0604020202020204" pitchFamily="34" charset="0"/>
              <a:buChar char="•"/>
            </a:pPr>
            <a:r>
              <a:rPr lang="en-US" dirty="0"/>
              <a:t>Mid-term Exposure endorsement</a:t>
            </a:r>
          </a:p>
        </p:txBody>
      </p:sp>
      <p:pic>
        <p:nvPicPr>
          <p:cNvPr id="5" name="Picture 4" descr="A picture containing text, sky, outdoor, building&#10;&#10;Description automatically generated">
            <a:extLst>
              <a:ext uri="{FF2B5EF4-FFF2-40B4-BE49-F238E27FC236}">
                <a16:creationId xmlns:a16="http://schemas.microsoft.com/office/drawing/2014/main" id="{4F4CCEF0-BF25-425E-B748-86C1AC02BC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5035" y="1409004"/>
            <a:ext cx="4706689" cy="3326060"/>
          </a:xfrm>
          <a:prstGeom prst="rect">
            <a:avLst/>
          </a:prstGeom>
          <a:ln>
            <a:noFill/>
          </a:ln>
          <a:effectLst>
            <a:softEdge rad="112500"/>
          </a:effectLst>
        </p:spPr>
      </p:pic>
      <p:pic>
        <p:nvPicPr>
          <p:cNvPr id="8" name="Picture 7">
            <a:extLst>
              <a:ext uri="{FF2B5EF4-FFF2-40B4-BE49-F238E27FC236}">
                <a16:creationId xmlns:a16="http://schemas.microsoft.com/office/drawing/2014/main" id="{762A492C-55EB-427D-964C-646835F2A39F}"/>
              </a:ext>
            </a:extLst>
          </p:cNvPr>
          <p:cNvPicPr>
            <a:picLocks noChangeAspect="1"/>
          </p:cNvPicPr>
          <p:nvPr/>
        </p:nvPicPr>
        <p:blipFill>
          <a:blip r:embed="rId4"/>
          <a:stretch>
            <a:fillRect/>
          </a:stretch>
        </p:blipFill>
        <p:spPr>
          <a:xfrm>
            <a:off x="945784" y="4887071"/>
            <a:ext cx="8003177" cy="126167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4831896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fade">
                                      <p:cBhvr>
                                        <p:cTn id="15" dur="500"/>
                                        <p:tgtEl>
                                          <p:spTgt spid="2">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xEl>
                                              <p:pRg st="5" end="5"/>
                                            </p:txEl>
                                          </p:spTgt>
                                        </p:tgtEl>
                                        <p:attrNameLst>
                                          <p:attrName>style.visibility</p:attrName>
                                        </p:attrNameLst>
                                      </p:cBhvr>
                                      <p:to>
                                        <p:strVal val="visible"/>
                                      </p:to>
                                    </p:set>
                                    <p:animEffect transition="in" filter="fade">
                                      <p:cBhvr>
                                        <p:cTn id="20" dur="500"/>
                                        <p:tgtEl>
                                          <p:spTgt spid="2">
                                            <p:txEl>
                                              <p:pRg st="5" end="5"/>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animEffect transition="in" filter="fade">
                                      <p:cBhvr>
                                        <p:cTn id="23" dur="500"/>
                                        <p:tgtEl>
                                          <p:spTgt spid="2">
                                            <p:txEl>
                                              <p:pRg st="6" end="6"/>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2">
                                            <p:txEl>
                                              <p:pRg st="7" end="7"/>
                                            </p:txEl>
                                          </p:spTgt>
                                        </p:tgtEl>
                                        <p:attrNameLst>
                                          <p:attrName>style.visibility</p:attrName>
                                        </p:attrNameLst>
                                      </p:cBhvr>
                                      <p:to>
                                        <p:strVal val="visible"/>
                                      </p:to>
                                    </p:set>
                                    <p:animEffect transition="in" filter="fade">
                                      <p:cBhvr>
                                        <p:cTn id="26" dur="500"/>
                                        <p:tgtEl>
                                          <p:spTgt spid="2">
                                            <p:txEl>
                                              <p:pRg st="7" end="7"/>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
                                            <p:txEl>
                                              <p:pRg st="9" end="9"/>
                                            </p:txEl>
                                          </p:spTgt>
                                        </p:tgtEl>
                                        <p:attrNameLst>
                                          <p:attrName>style.visibility</p:attrName>
                                        </p:attrNameLst>
                                      </p:cBhvr>
                                      <p:to>
                                        <p:strVal val="visible"/>
                                      </p:to>
                                    </p:set>
                                    <p:animEffect transition="in" filter="fade">
                                      <p:cBhvr>
                                        <p:cTn id="31" dur="500"/>
                                        <p:tgtEl>
                                          <p:spTgt spid="2">
                                            <p:txEl>
                                              <p:pRg st="9" end="9"/>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2">
                                            <p:txEl>
                                              <p:pRg st="10" end="10"/>
                                            </p:txEl>
                                          </p:spTgt>
                                        </p:tgtEl>
                                        <p:attrNameLst>
                                          <p:attrName>style.visibility</p:attrName>
                                        </p:attrNameLst>
                                      </p:cBhvr>
                                      <p:to>
                                        <p:strVal val="visible"/>
                                      </p:to>
                                    </p:set>
                                    <p:animEffect transition="in" filter="fade">
                                      <p:cBhvr>
                                        <p:cTn id="34"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4860A8E-3B70-044C-A8A8-C4CD685D97B8}"/>
              </a:ext>
            </a:extLst>
          </p:cNvPr>
          <p:cNvSpPr/>
          <p:nvPr/>
        </p:nvSpPr>
        <p:spPr>
          <a:xfrm rot="5400000">
            <a:off x="5503978" y="831511"/>
            <a:ext cx="217938" cy="11225891"/>
          </a:xfrm>
          <a:prstGeom prst="rect">
            <a:avLst/>
          </a:prstGeom>
          <a:solidFill>
            <a:srgbClr val="002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BB008 TangleB-RGB_1000px_digital.png">
            <a:extLst>
              <a:ext uri="{FF2B5EF4-FFF2-40B4-BE49-F238E27FC236}">
                <a16:creationId xmlns:a16="http://schemas.microsoft.com/office/drawing/2014/main" id="{584BE3F5-5BED-B24B-95A3-75612BD519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22182" y="6248305"/>
            <a:ext cx="353868" cy="362684"/>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a:extLst>
              <a:ext uri="{FF2B5EF4-FFF2-40B4-BE49-F238E27FC236}">
                <a16:creationId xmlns:a16="http://schemas.microsoft.com/office/drawing/2014/main" id="{0D756FD4-7A13-0644-AD75-B81745126E5E}"/>
              </a:ext>
            </a:extLst>
          </p:cNvPr>
          <p:cNvGrpSpPr/>
          <p:nvPr/>
        </p:nvGrpSpPr>
        <p:grpSpPr>
          <a:xfrm>
            <a:off x="2757489" y="0"/>
            <a:ext cx="6629400" cy="899868"/>
            <a:chOff x="8141" y="0"/>
            <a:chExt cx="4471790" cy="899868"/>
          </a:xfrm>
        </p:grpSpPr>
        <p:sp>
          <p:nvSpPr>
            <p:cNvPr id="10" name="Rectangle 9">
              <a:extLst>
                <a:ext uri="{FF2B5EF4-FFF2-40B4-BE49-F238E27FC236}">
                  <a16:creationId xmlns:a16="http://schemas.microsoft.com/office/drawing/2014/main" id="{2B919255-AAB1-AA4E-9640-65E2C087CF6D}"/>
                </a:ext>
              </a:extLst>
            </p:cNvPr>
            <p:cNvSpPr/>
            <p:nvPr/>
          </p:nvSpPr>
          <p:spPr>
            <a:xfrm>
              <a:off x="8141" y="0"/>
              <a:ext cx="4471790" cy="899868"/>
            </a:xfrm>
            <a:prstGeom prst="rect">
              <a:avLst/>
            </a:prstGeom>
            <a:solidFill>
              <a:srgbClr val="002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75D4E726-2F7E-6844-BBB4-578414AF16D7}"/>
                </a:ext>
              </a:extLst>
            </p:cNvPr>
            <p:cNvCxnSpPr>
              <a:cxnSpLocks/>
            </p:cNvCxnSpPr>
            <p:nvPr/>
          </p:nvCxnSpPr>
          <p:spPr>
            <a:xfrm>
              <a:off x="8141" y="899868"/>
              <a:ext cx="4471790" cy="0"/>
            </a:xfrm>
            <a:prstGeom prst="line">
              <a:avLst/>
            </a:prstGeom>
            <a:ln w="28575">
              <a:solidFill>
                <a:srgbClr val="BA202F"/>
              </a:solidFill>
            </a:ln>
          </p:spPr>
          <p:style>
            <a:lnRef idx="1">
              <a:schemeClr val="accent1"/>
            </a:lnRef>
            <a:fillRef idx="0">
              <a:schemeClr val="accent1"/>
            </a:fillRef>
            <a:effectRef idx="0">
              <a:schemeClr val="accent1"/>
            </a:effectRef>
            <a:fontRef idx="minor">
              <a:schemeClr val="tx1"/>
            </a:fontRef>
          </p:style>
        </p:cxnSp>
      </p:grpSp>
      <p:sp>
        <p:nvSpPr>
          <p:cNvPr id="12" name="Title 1">
            <a:extLst>
              <a:ext uri="{FF2B5EF4-FFF2-40B4-BE49-F238E27FC236}">
                <a16:creationId xmlns:a16="http://schemas.microsoft.com/office/drawing/2014/main" id="{9B0AFCE0-726D-CE4E-9AE4-F3CE4FF05D14}"/>
              </a:ext>
            </a:extLst>
          </p:cNvPr>
          <p:cNvSpPr txBox="1">
            <a:spLocks/>
          </p:cNvSpPr>
          <p:nvPr/>
        </p:nvSpPr>
        <p:spPr>
          <a:xfrm>
            <a:off x="3678584" y="390732"/>
            <a:ext cx="4871479" cy="509136"/>
          </a:xfrm>
          <a:prstGeom prst="rect">
            <a:avLst/>
          </a:prstGeom>
          <a:no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spc="120" dirty="0">
                <a:solidFill>
                  <a:schemeClr val="bg1"/>
                </a:solidFill>
                <a:latin typeface="Arial" panose="020B0604020202020204" pitchFamily="34" charset="0"/>
                <a:cs typeface="Arial" panose="020B0604020202020204" pitchFamily="34" charset="0"/>
              </a:rPr>
              <a:t>Business Automobile</a:t>
            </a:r>
            <a:endParaRPr lang="id-ID" sz="2400" spc="120" dirty="0">
              <a:solidFill>
                <a:schemeClr val="bg1"/>
              </a:solidFill>
              <a:latin typeface="Arial" panose="020B0604020202020204" pitchFamily="34" charset="0"/>
              <a:cs typeface="Arial" panose="020B0604020202020204" pitchFamily="34" charset="0"/>
            </a:endParaRPr>
          </a:p>
        </p:txBody>
      </p:sp>
      <p:sp>
        <p:nvSpPr>
          <p:cNvPr id="16" name="Text Placeholder 6">
            <a:extLst>
              <a:ext uri="{FF2B5EF4-FFF2-40B4-BE49-F238E27FC236}">
                <a16:creationId xmlns:a16="http://schemas.microsoft.com/office/drawing/2014/main" id="{9C480AAA-9510-1E4D-B4F6-66377F618FA4}"/>
              </a:ext>
            </a:extLst>
          </p:cNvPr>
          <p:cNvSpPr txBox="1">
            <a:spLocks/>
          </p:cNvSpPr>
          <p:nvPr/>
        </p:nvSpPr>
        <p:spPr>
          <a:xfrm>
            <a:off x="3878018" y="1409004"/>
            <a:ext cx="4472609" cy="217935"/>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1200" b="0" i="0" kern="1200" spc="140" baseline="0">
                <a:solidFill>
                  <a:schemeClr val="tx1">
                    <a:lumMod val="75000"/>
                    <a:lumOff val="2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id-ID" sz="1400" spc="0" dirty="0">
              <a:solidFill>
                <a:schemeClr val="accent2"/>
              </a:solidFill>
            </a:endParaRPr>
          </a:p>
        </p:txBody>
      </p:sp>
      <p:pic>
        <p:nvPicPr>
          <p:cNvPr id="6" name="Picture 5">
            <a:extLst>
              <a:ext uri="{FF2B5EF4-FFF2-40B4-BE49-F238E27FC236}">
                <a16:creationId xmlns:a16="http://schemas.microsoft.com/office/drawing/2014/main" id="{1E8167B1-869B-4E5A-8688-E0764F054976}"/>
              </a:ext>
            </a:extLst>
          </p:cNvPr>
          <p:cNvPicPr>
            <a:picLocks noChangeAspect="1"/>
          </p:cNvPicPr>
          <p:nvPr/>
        </p:nvPicPr>
        <p:blipFill>
          <a:blip r:embed="rId3"/>
          <a:stretch>
            <a:fillRect/>
          </a:stretch>
        </p:blipFill>
        <p:spPr>
          <a:xfrm>
            <a:off x="447939" y="4040236"/>
            <a:ext cx="11051177" cy="1181099"/>
          </a:xfrm>
          <a:prstGeom prst="rect">
            <a:avLst/>
          </a:prstGeom>
        </p:spPr>
      </p:pic>
      <p:sp>
        <p:nvSpPr>
          <p:cNvPr id="17" name="TextBox 16">
            <a:extLst>
              <a:ext uri="{FF2B5EF4-FFF2-40B4-BE49-F238E27FC236}">
                <a16:creationId xmlns:a16="http://schemas.microsoft.com/office/drawing/2014/main" id="{5F7B824E-52EB-41CF-81C2-001783E6F6BD}"/>
              </a:ext>
            </a:extLst>
          </p:cNvPr>
          <p:cNvSpPr txBox="1"/>
          <p:nvPr/>
        </p:nvSpPr>
        <p:spPr>
          <a:xfrm>
            <a:off x="887487" y="1409004"/>
            <a:ext cx="5582194" cy="2308324"/>
          </a:xfrm>
          <a:prstGeom prst="rect">
            <a:avLst/>
          </a:prstGeom>
          <a:noFill/>
        </p:spPr>
        <p:txBody>
          <a:bodyPr wrap="square" rtlCol="0">
            <a:spAutoFit/>
          </a:bodyPr>
          <a:lstStyle/>
          <a:p>
            <a:pPr algn="ctr"/>
            <a:r>
              <a:rPr lang="en-US" b="1" i="1" u="sng" dirty="0"/>
              <a:t>Common DMC Issues</a:t>
            </a:r>
          </a:p>
          <a:p>
            <a:endParaRPr lang="en-US" b="1" i="1" dirty="0"/>
          </a:p>
          <a:p>
            <a:pPr marL="285750" indent="-285750">
              <a:buFont typeface="Arial" panose="020B0604020202020204" pitchFamily="34" charset="0"/>
              <a:buChar char="•"/>
            </a:pPr>
            <a:r>
              <a:rPr lang="en-US" dirty="0"/>
              <a:t>Insurable Interest</a:t>
            </a:r>
          </a:p>
          <a:p>
            <a:pPr marL="742950" lvl="1" indent="-285750">
              <a:buFont typeface="Arial" panose="020B0604020202020204" pitchFamily="34" charset="0"/>
              <a:buChar char="•"/>
            </a:pPr>
            <a:r>
              <a:rPr lang="en-US" dirty="0"/>
              <a:t>Title or Lease Agreement</a:t>
            </a:r>
          </a:p>
          <a:p>
            <a:pPr lvl="1"/>
            <a:endParaRPr lang="en-US" dirty="0"/>
          </a:p>
          <a:p>
            <a:pPr marL="285750" indent="-285750">
              <a:buFont typeface="Arial" panose="020B0604020202020204" pitchFamily="34" charset="0"/>
              <a:buChar char="•"/>
            </a:pPr>
            <a:r>
              <a:rPr lang="en-US" dirty="0"/>
              <a:t>Hired/Non-Owned Coverage</a:t>
            </a:r>
          </a:p>
          <a:p>
            <a:pPr marL="742950" lvl="1" indent="-285750">
              <a:buFont typeface="Arial" panose="020B0604020202020204" pitchFamily="34" charset="0"/>
              <a:buChar char="•"/>
            </a:pPr>
            <a:r>
              <a:rPr lang="en-US" dirty="0"/>
              <a:t>Can be endorsed to General Liability Policy</a:t>
            </a:r>
          </a:p>
          <a:p>
            <a:pPr marL="742950" lvl="1" indent="-285750">
              <a:buFont typeface="Arial" panose="020B0604020202020204" pitchFamily="34" charset="0"/>
              <a:buChar char="•"/>
            </a:pPr>
            <a:r>
              <a:rPr lang="en-US" dirty="0"/>
              <a:t>Vicarious Liability Issues</a:t>
            </a:r>
          </a:p>
        </p:txBody>
      </p:sp>
      <p:sp>
        <p:nvSpPr>
          <p:cNvPr id="18" name="TextBox 17">
            <a:extLst>
              <a:ext uri="{FF2B5EF4-FFF2-40B4-BE49-F238E27FC236}">
                <a16:creationId xmlns:a16="http://schemas.microsoft.com/office/drawing/2014/main" id="{301BCA87-075C-4E3C-93C2-4302DB895CEA}"/>
              </a:ext>
            </a:extLst>
          </p:cNvPr>
          <p:cNvSpPr txBox="1"/>
          <p:nvPr/>
        </p:nvSpPr>
        <p:spPr>
          <a:xfrm>
            <a:off x="6595792" y="1409004"/>
            <a:ext cx="5582194" cy="2308324"/>
          </a:xfrm>
          <a:prstGeom prst="rect">
            <a:avLst/>
          </a:prstGeom>
          <a:noFill/>
        </p:spPr>
        <p:txBody>
          <a:bodyPr wrap="square" rtlCol="0">
            <a:spAutoFit/>
          </a:bodyPr>
          <a:lstStyle/>
          <a:p>
            <a:pPr algn="ctr"/>
            <a:r>
              <a:rPr lang="en-US" b="1" i="1" u="sng" dirty="0"/>
              <a:t>How DMCs Save Money</a:t>
            </a:r>
          </a:p>
          <a:p>
            <a:endParaRPr lang="en-US" b="1" i="1" dirty="0"/>
          </a:p>
          <a:p>
            <a:pPr marL="285750" indent="-285750">
              <a:buFont typeface="Arial" panose="020B0604020202020204" pitchFamily="34" charset="0"/>
              <a:buChar char="•"/>
            </a:pPr>
            <a:r>
              <a:rPr lang="en-US" dirty="0"/>
              <a:t>Telematics (GPS)</a:t>
            </a:r>
          </a:p>
          <a:p>
            <a:endParaRPr lang="en-US" dirty="0"/>
          </a:p>
          <a:p>
            <a:pPr marL="285750" indent="-285750">
              <a:buFont typeface="Arial" panose="020B0604020202020204" pitchFamily="34" charset="0"/>
              <a:buChar char="•"/>
            </a:pPr>
            <a:r>
              <a:rPr lang="en-US" dirty="0"/>
              <a:t>Strong Driver Guidelines</a:t>
            </a:r>
          </a:p>
          <a:p>
            <a:pPr marL="742950" lvl="1" indent="-285750">
              <a:buFont typeface="Arial" panose="020B0604020202020204" pitchFamily="34" charset="0"/>
              <a:buChar char="•"/>
            </a:pPr>
            <a:r>
              <a:rPr lang="en-US" dirty="0"/>
              <a:t>Personal Insurance Requirements</a:t>
            </a:r>
          </a:p>
          <a:p>
            <a:pPr marL="742950" lvl="1" indent="-285750">
              <a:buFont typeface="Arial" panose="020B0604020202020204" pitchFamily="34" charset="0"/>
              <a:buChar char="•"/>
            </a:pPr>
            <a:r>
              <a:rPr lang="en-US" dirty="0"/>
              <a:t>MVRs</a:t>
            </a:r>
          </a:p>
          <a:p>
            <a:pPr lvl="1"/>
            <a:endParaRPr lang="en-US" dirty="0"/>
          </a:p>
        </p:txBody>
      </p:sp>
    </p:spTree>
    <p:extLst>
      <p:ext uri="{BB962C8B-B14F-4D97-AF65-F5344CB8AC3E}">
        <p14:creationId xmlns:p14="http://schemas.microsoft.com/office/powerpoint/2010/main" val="276421637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500"/>
                                        <p:tgtEl>
                                          <p:spTgt spid="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xEl>
                                              <p:pRg st="2" end="2"/>
                                            </p:txEl>
                                          </p:spTgt>
                                        </p:tgtEl>
                                        <p:attrNameLst>
                                          <p:attrName>style.visibility</p:attrName>
                                        </p:attrNameLst>
                                      </p:cBhvr>
                                      <p:to>
                                        <p:strVal val="visible"/>
                                      </p:to>
                                    </p:set>
                                    <p:animEffect transition="in" filter="fade">
                                      <p:cBhvr>
                                        <p:cTn id="12" dur="500"/>
                                        <p:tgtEl>
                                          <p:spTgt spid="17">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7">
                                            <p:txEl>
                                              <p:pRg st="3" end="3"/>
                                            </p:txEl>
                                          </p:spTgt>
                                        </p:tgtEl>
                                        <p:attrNameLst>
                                          <p:attrName>style.visibility</p:attrName>
                                        </p:attrNameLst>
                                      </p:cBhvr>
                                      <p:to>
                                        <p:strVal val="visible"/>
                                      </p:to>
                                    </p:set>
                                    <p:animEffect transition="in" filter="fade">
                                      <p:cBhvr>
                                        <p:cTn id="15" dur="500"/>
                                        <p:tgtEl>
                                          <p:spTgt spid="17">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7">
                                            <p:txEl>
                                              <p:pRg st="5" end="5"/>
                                            </p:txEl>
                                          </p:spTgt>
                                        </p:tgtEl>
                                        <p:attrNameLst>
                                          <p:attrName>style.visibility</p:attrName>
                                        </p:attrNameLst>
                                      </p:cBhvr>
                                      <p:to>
                                        <p:strVal val="visible"/>
                                      </p:to>
                                    </p:set>
                                    <p:animEffect transition="in" filter="fade">
                                      <p:cBhvr>
                                        <p:cTn id="20" dur="500"/>
                                        <p:tgtEl>
                                          <p:spTgt spid="17">
                                            <p:txEl>
                                              <p:pRg st="5" end="5"/>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17">
                                            <p:txEl>
                                              <p:pRg st="6" end="6"/>
                                            </p:txEl>
                                          </p:spTgt>
                                        </p:tgtEl>
                                        <p:attrNameLst>
                                          <p:attrName>style.visibility</p:attrName>
                                        </p:attrNameLst>
                                      </p:cBhvr>
                                      <p:to>
                                        <p:strVal val="visible"/>
                                      </p:to>
                                    </p:set>
                                    <p:animEffect transition="in" filter="fade">
                                      <p:cBhvr>
                                        <p:cTn id="23" dur="500"/>
                                        <p:tgtEl>
                                          <p:spTgt spid="17">
                                            <p:txEl>
                                              <p:pRg st="6" end="6"/>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17">
                                            <p:txEl>
                                              <p:pRg st="7" end="7"/>
                                            </p:txEl>
                                          </p:spTgt>
                                        </p:tgtEl>
                                        <p:attrNameLst>
                                          <p:attrName>style.visibility</p:attrName>
                                        </p:attrNameLst>
                                      </p:cBhvr>
                                      <p:to>
                                        <p:strVal val="visible"/>
                                      </p:to>
                                    </p:set>
                                    <p:animEffect transition="in" filter="fade">
                                      <p:cBhvr>
                                        <p:cTn id="26" dur="500"/>
                                        <p:tgtEl>
                                          <p:spTgt spid="17">
                                            <p:txEl>
                                              <p:pRg st="7" end="7"/>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8">
                                            <p:txEl>
                                              <p:pRg st="0" end="0"/>
                                            </p:txEl>
                                          </p:spTgt>
                                        </p:tgtEl>
                                        <p:attrNameLst>
                                          <p:attrName>style.visibility</p:attrName>
                                        </p:attrNameLst>
                                      </p:cBhvr>
                                      <p:to>
                                        <p:strVal val="visible"/>
                                      </p:to>
                                    </p:set>
                                    <p:animEffect transition="in" filter="fade">
                                      <p:cBhvr>
                                        <p:cTn id="31" dur="500"/>
                                        <p:tgtEl>
                                          <p:spTgt spid="18">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8">
                                            <p:txEl>
                                              <p:pRg st="2" end="2"/>
                                            </p:txEl>
                                          </p:spTgt>
                                        </p:tgtEl>
                                        <p:attrNameLst>
                                          <p:attrName>style.visibility</p:attrName>
                                        </p:attrNameLst>
                                      </p:cBhvr>
                                      <p:to>
                                        <p:strVal val="visible"/>
                                      </p:to>
                                    </p:set>
                                    <p:animEffect transition="in" filter="fade">
                                      <p:cBhvr>
                                        <p:cTn id="36" dur="500"/>
                                        <p:tgtEl>
                                          <p:spTgt spid="18">
                                            <p:txEl>
                                              <p:pRg st="2" end="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8">
                                            <p:txEl>
                                              <p:pRg st="4" end="4"/>
                                            </p:txEl>
                                          </p:spTgt>
                                        </p:tgtEl>
                                        <p:attrNameLst>
                                          <p:attrName>style.visibility</p:attrName>
                                        </p:attrNameLst>
                                      </p:cBhvr>
                                      <p:to>
                                        <p:strVal val="visible"/>
                                      </p:to>
                                    </p:set>
                                    <p:animEffect transition="in" filter="fade">
                                      <p:cBhvr>
                                        <p:cTn id="41" dur="500"/>
                                        <p:tgtEl>
                                          <p:spTgt spid="18">
                                            <p:txEl>
                                              <p:pRg st="4" end="4"/>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18">
                                            <p:txEl>
                                              <p:pRg st="5" end="5"/>
                                            </p:txEl>
                                          </p:spTgt>
                                        </p:tgtEl>
                                        <p:attrNameLst>
                                          <p:attrName>style.visibility</p:attrName>
                                        </p:attrNameLst>
                                      </p:cBhvr>
                                      <p:to>
                                        <p:strVal val="visible"/>
                                      </p:to>
                                    </p:set>
                                    <p:animEffect transition="in" filter="fade">
                                      <p:cBhvr>
                                        <p:cTn id="44" dur="500"/>
                                        <p:tgtEl>
                                          <p:spTgt spid="18">
                                            <p:txEl>
                                              <p:pRg st="5" end="5"/>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18">
                                            <p:txEl>
                                              <p:pRg st="6" end="6"/>
                                            </p:txEl>
                                          </p:spTgt>
                                        </p:tgtEl>
                                        <p:attrNameLst>
                                          <p:attrName>style.visibility</p:attrName>
                                        </p:attrNameLst>
                                      </p:cBhvr>
                                      <p:to>
                                        <p:strVal val="visible"/>
                                      </p:to>
                                    </p:set>
                                    <p:animEffect transition="in" filter="fade">
                                      <p:cBhvr>
                                        <p:cTn id="47" dur="500"/>
                                        <p:tgtEl>
                                          <p:spTgt spid="1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4860A8E-3B70-044C-A8A8-C4CD685D97B8}"/>
              </a:ext>
            </a:extLst>
          </p:cNvPr>
          <p:cNvSpPr/>
          <p:nvPr/>
        </p:nvSpPr>
        <p:spPr>
          <a:xfrm rot="5400000">
            <a:off x="5503978" y="831511"/>
            <a:ext cx="217938" cy="11225891"/>
          </a:xfrm>
          <a:prstGeom prst="rect">
            <a:avLst/>
          </a:prstGeom>
          <a:solidFill>
            <a:srgbClr val="002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BB008 TangleB-RGB_1000px_digital.png">
            <a:extLst>
              <a:ext uri="{FF2B5EF4-FFF2-40B4-BE49-F238E27FC236}">
                <a16:creationId xmlns:a16="http://schemas.microsoft.com/office/drawing/2014/main" id="{584BE3F5-5BED-B24B-95A3-75612BD519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22182" y="6248305"/>
            <a:ext cx="353868" cy="362684"/>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a:extLst>
              <a:ext uri="{FF2B5EF4-FFF2-40B4-BE49-F238E27FC236}">
                <a16:creationId xmlns:a16="http://schemas.microsoft.com/office/drawing/2014/main" id="{0D756FD4-7A13-0644-AD75-B81745126E5E}"/>
              </a:ext>
            </a:extLst>
          </p:cNvPr>
          <p:cNvGrpSpPr/>
          <p:nvPr/>
        </p:nvGrpSpPr>
        <p:grpSpPr>
          <a:xfrm>
            <a:off x="2757489" y="0"/>
            <a:ext cx="6629400" cy="899868"/>
            <a:chOff x="8141" y="0"/>
            <a:chExt cx="4471790" cy="899868"/>
          </a:xfrm>
        </p:grpSpPr>
        <p:sp>
          <p:nvSpPr>
            <p:cNvPr id="10" name="Rectangle 9">
              <a:extLst>
                <a:ext uri="{FF2B5EF4-FFF2-40B4-BE49-F238E27FC236}">
                  <a16:creationId xmlns:a16="http://schemas.microsoft.com/office/drawing/2014/main" id="{2B919255-AAB1-AA4E-9640-65E2C087CF6D}"/>
                </a:ext>
              </a:extLst>
            </p:cNvPr>
            <p:cNvSpPr/>
            <p:nvPr/>
          </p:nvSpPr>
          <p:spPr>
            <a:xfrm>
              <a:off x="8141" y="0"/>
              <a:ext cx="4471790" cy="899868"/>
            </a:xfrm>
            <a:prstGeom prst="rect">
              <a:avLst/>
            </a:prstGeom>
            <a:solidFill>
              <a:srgbClr val="002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75D4E726-2F7E-6844-BBB4-578414AF16D7}"/>
                </a:ext>
              </a:extLst>
            </p:cNvPr>
            <p:cNvCxnSpPr>
              <a:cxnSpLocks/>
            </p:cNvCxnSpPr>
            <p:nvPr/>
          </p:nvCxnSpPr>
          <p:spPr>
            <a:xfrm>
              <a:off x="8141" y="899868"/>
              <a:ext cx="4471790" cy="0"/>
            </a:xfrm>
            <a:prstGeom prst="line">
              <a:avLst/>
            </a:prstGeom>
            <a:ln w="28575">
              <a:solidFill>
                <a:srgbClr val="BA202F"/>
              </a:solidFill>
            </a:ln>
          </p:spPr>
          <p:style>
            <a:lnRef idx="1">
              <a:schemeClr val="accent1"/>
            </a:lnRef>
            <a:fillRef idx="0">
              <a:schemeClr val="accent1"/>
            </a:fillRef>
            <a:effectRef idx="0">
              <a:schemeClr val="accent1"/>
            </a:effectRef>
            <a:fontRef idx="minor">
              <a:schemeClr val="tx1"/>
            </a:fontRef>
          </p:style>
        </p:cxnSp>
      </p:grpSp>
      <p:sp>
        <p:nvSpPr>
          <p:cNvPr id="12" name="Title 1">
            <a:extLst>
              <a:ext uri="{FF2B5EF4-FFF2-40B4-BE49-F238E27FC236}">
                <a16:creationId xmlns:a16="http://schemas.microsoft.com/office/drawing/2014/main" id="{9B0AFCE0-726D-CE4E-9AE4-F3CE4FF05D14}"/>
              </a:ext>
            </a:extLst>
          </p:cNvPr>
          <p:cNvSpPr txBox="1">
            <a:spLocks/>
          </p:cNvSpPr>
          <p:nvPr/>
        </p:nvSpPr>
        <p:spPr>
          <a:xfrm>
            <a:off x="3678584" y="390732"/>
            <a:ext cx="4871479" cy="509136"/>
          </a:xfrm>
          <a:prstGeom prst="rect">
            <a:avLst/>
          </a:prstGeom>
          <a:no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spc="120" dirty="0">
                <a:solidFill>
                  <a:schemeClr val="bg1"/>
                </a:solidFill>
                <a:latin typeface="Arial" panose="020B0604020202020204" pitchFamily="34" charset="0"/>
                <a:cs typeface="Arial" panose="020B0604020202020204" pitchFamily="34" charset="0"/>
              </a:rPr>
              <a:t>Umbrella/Excess</a:t>
            </a:r>
            <a:endParaRPr lang="id-ID" sz="2400" spc="120" dirty="0">
              <a:solidFill>
                <a:schemeClr val="bg1"/>
              </a:solidFill>
              <a:latin typeface="Arial" panose="020B0604020202020204" pitchFamily="34" charset="0"/>
              <a:cs typeface="Arial" panose="020B0604020202020204" pitchFamily="34" charset="0"/>
            </a:endParaRPr>
          </a:p>
        </p:txBody>
      </p:sp>
      <p:sp>
        <p:nvSpPr>
          <p:cNvPr id="16" name="Text Placeholder 6">
            <a:extLst>
              <a:ext uri="{FF2B5EF4-FFF2-40B4-BE49-F238E27FC236}">
                <a16:creationId xmlns:a16="http://schemas.microsoft.com/office/drawing/2014/main" id="{9C480AAA-9510-1E4D-B4F6-66377F618FA4}"/>
              </a:ext>
            </a:extLst>
          </p:cNvPr>
          <p:cNvSpPr txBox="1">
            <a:spLocks/>
          </p:cNvSpPr>
          <p:nvPr/>
        </p:nvSpPr>
        <p:spPr>
          <a:xfrm>
            <a:off x="3878018" y="1409004"/>
            <a:ext cx="4472609" cy="217935"/>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1200" b="0" i="0" kern="1200" spc="140" baseline="0">
                <a:solidFill>
                  <a:schemeClr val="tx1">
                    <a:lumMod val="75000"/>
                    <a:lumOff val="2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id-ID" sz="1400" spc="0" dirty="0">
              <a:solidFill>
                <a:schemeClr val="accent2"/>
              </a:solidFill>
            </a:endParaRPr>
          </a:p>
        </p:txBody>
      </p:sp>
      <p:sp>
        <p:nvSpPr>
          <p:cNvPr id="14" name="TextBox 13">
            <a:extLst>
              <a:ext uri="{FF2B5EF4-FFF2-40B4-BE49-F238E27FC236}">
                <a16:creationId xmlns:a16="http://schemas.microsoft.com/office/drawing/2014/main" id="{D850C573-A7DB-45A5-8E80-A7F3F0181FF4}"/>
              </a:ext>
            </a:extLst>
          </p:cNvPr>
          <p:cNvSpPr txBox="1"/>
          <p:nvPr/>
        </p:nvSpPr>
        <p:spPr>
          <a:xfrm>
            <a:off x="2118702" y="1430405"/>
            <a:ext cx="6790167" cy="1200329"/>
          </a:xfrm>
          <a:prstGeom prst="rect">
            <a:avLst/>
          </a:prstGeom>
          <a:noFill/>
        </p:spPr>
        <p:txBody>
          <a:bodyPr wrap="square" rtlCol="0">
            <a:spAutoFit/>
          </a:bodyPr>
          <a:lstStyle/>
          <a:p>
            <a:pPr marL="285750" indent="-285750">
              <a:buFont typeface="Arial" panose="020B0604020202020204" pitchFamily="34" charset="0"/>
              <a:buChar char="•"/>
            </a:pPr>
            <a:r>
              <a:rPr lang="en-US" dirty="0"/>
              <a:t>Provides additional limits of insurance excess of primary limits</a:t>
            </a:r>
          </a:p>
          <a:p>
            <a:pPr marL="285750" indent="-285750">
              <a:buFont typeface="Arial" panose="020B0604020202020204" pitchFamily="34" charset="0"/>
              <a:buChar char="•"/>
            </a:pPr>
            <a:endParaRPr lang="en-US" dirty="0"/>
          </a:p>
          <a:p>
            <a:endParaRPr lang="en-US" dirty="0"/>
          </a:p>
          <a:p>
            <a:pPr lvl="1"/>
            <a:endParaRPr lang="en-US" dirty="0"/>
          </a:p>
        </p:txBody>
      </p:sp>
      <p:sp>
        <p:nvSpPr>
          <p:cNvPr id="15" name="TextBox 14">
            <a:extLst>
              <a:ext uri="{FF2B5EF4-FFF2-40B4-BE49-F238E27FC236}">
                <a16:creationId xmlns:a16="http://schemas.microsoft.com/office/drawing/2014/main" id="{462F6F39-8946-4E7B-BE99-A82E05911379}"/>
              </a:ext>
            </a:extLst>
          </p:cNvPr>
          <p:cNvSpPr txBox="1"/>
          <p:nvPr/>
        </p:nvSpPr>
        <p:spPr>
          <a:xfrm>
            <a:off x="300770" y="2458322"/>
            <a:ext cx="11542838" cy="2031325"/>
          </a:xfrm>
          <a:prstGeom prst="rect">
            <a:avLst/>
          </a:prstGeom>
          <a:noFill/>
        </p:spPr>
        <p:txBody>
          <a:bodyPr wrap="square" rtlCol="0">
            <a:spAutoFit/>
          </a:bodyPr>
          <a:lstStyle/>
          <a:p>
            <a:pPr algn="ctr"/>
            <a:r>
              <a:rPr lang="en-US" dirty="0"/>
              <a:t>Umbrella/Excess ($5m)</a:t>
            </a:r>
          </a:p>
          <a:p>
            <a:pPr algn="ctr"/>
            <a:endParaRPr lang="en-US" dirty="0"/>
          </a:p>
          <a:p>
            <a:pPr algn="ctr"/>
            <a:endParaRPr lang="en-US" dirty="0"/>
          </a:p>
          <a:p>
            <a:pPr algn="ctr"/>
            <a:r>
              <a:rPr lang="en-US" dirty="0"/>
              <a:t>General Liability($5m)		Business Automobile($5m)		Workers’ Compensation(500k/500k/500k)</a:t>
            </a:r>
          </a:p>
          <a:p>
            <a:pPr marL="285750" indent="-285750">
              <a:buFont typeface="Arial" panose="020B0604020202020204" pitchFamily="34" charset="0"/>
              <a:buChar char="•"/>
            </a:pPr>
            <a:endParaRPr lang="en-US" dirty="0"/>
          </a:p>
          <a:p>
            <a:endParaRPr lang="en-US" dirty="0"/>
          </a:p>
          <a:p>
            <a:pPr lvl="1"/>
            <a:endParaRPr lang="en-US" dirty="0"/>
          </a:p>
        </p:txBody>
      </p:sp>
      <p:cxnSp>
        <p:nvCxnSpPr>
          <p:cNvPr id="5" name="Straight Arrow Connector 4">
            <a:extLst>
              <a:ext uri="{FF2B5EF4-FFF2-40B4-BE49-F238E27FC236}">
                <a16:creationId xmlns:a16="http://schemas.microsoft.com/office/drawing/2014/main" id="{861D623E-A0F5-4F48-8385-56F2E6EE996E}"/>
              </a:ext>
            </a:extLst>
          </p:cNvPr>
          <p:cNvCxnSpPr>
            <a:cxnSpLocks/>
          </p:cNvCxnSpPr>
          <p:nvPr/>
        </p:nvCxnSpPr>
        <p:spPr>
          <a:xfrm flipH="1">
            <a:off x="2967318" y="2817764"/>
            <a:ext cx="3021106" cy="40953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9" name="Straight Arrow Connector 18">
            <a:extLst>
              <a:ext uri="{FF2B5EF4-FFF2-40B4-BE49-F238E27FC236}">
                <a16:creationId xmlns:a16="http://schemas.microsoft.com/office/drawing/2014/main" id="{F0913A9F-1100-401B-8D82-94302B01C3D5}"/>
              </a:ext>
            </a:extLst>
          </p:cNvPr>
          <p:cNvCxnSpPr>
            <a:cxnSpLocks/>
          </p:cNvCxnSpPr>
          <p:nvPr/>
        </p:nvCxnSpPr>
        <p:spPr>
          <a:xfrm>
            <a:off x="5988424" y="2817764"/>
            <a:ext cx="0" cy="40953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1" name="Straight Arrow Connector 20">
            <a:extLst>
              <a:ext uri="{FF2B5EF4-FFF2-40B4-BE49-F238E27FC236}">
                <a16:creationId xmlns:a16="http://schemas.microsoft.com/office/drawing/2014/main" id="{05E69391-6310-4E22-8AD5-51556D726040}"/>
              </a:ext>
            </a:extLst>
          </p:cNvPr>
          <p:cNvCxnSpPr>
            <a:cxnSpLocks/>
          </p:cNvCxnSpPr>
          <p:nvPr/>
        </p:nvCxnSpPr>
        <p:spPr>
          <a:xfrm>
            <a:off x="5988424" y="2817764"/>
            <a:ext cx="2920445" cy="40953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pic>
        <p:nvPicPr>
          <p:cNvPr id="25" name="Picture 24">
            <a:extLst>
              <a:ext uri="{FF2B5EF4-FFF2-40B4-BE49-F238E27FC236}">
                <a16:creationId xmlns:a16="http://schemas.microsoft.com/office/drawing/2014/main" id="{BB862C8A-EE3D-4B7C-AF5C-773DE64CB2DE}"/>
              </a:ext>
            </a:extLst>
          </p:cNvPr>
          <p:cNvPicPr>
            <a:picLocks noChangeAspect="1"/>
          </p:cNvPicPr>
          <p:nvPr/>
        </p:nvPicPr>
        <p:blipFill>
          <a:blip r:embed="rId3"/>
          <a:stretch>
            <a:fillRect/>
          </a:stretch>
        </p:blipFill>
        <p:spPr>
          <a:xfrm>
            <a:off x="476331" y="4189187"/>
            <a:ext cx="11239337" cy="768239"/>
          </a:xfrm>
          <a:prstGeom prst="rect">
            <a:avLst/>
          </a:prstGeom>
        </p:spPr>
      </p:pic>
    </p:spTree>
    <p:extLst>
      <p:ext uri="{BB962C8B-B14F-4D97-AF65-F5344CB8AC3E}">
        <p14:creationId xmlns:p14="http://schemas.microsoft.com/office/powerpoint/2010/main" val="47550340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 calcmode="lin" valueType="num">
                                      <p:cBhvr additive="base">
                                        <p:cTn id="7"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5">
                                            <p:txEl>
                                              <p:pRg st="3" end="3"/>
                                            </p:txEl>
                                          </p:spTgt>
                                        </p:tgtEl>
                                        <p:attrNameLst>
                                          <p:attrName>style.visibility</p:attrName>
                                        </p:attrNameLst>
                                      </p:cBhvr>
                                      <p:to>
                                        <p:strVal val="visible"/>
                                      </p:to>
                                    </p:set>
                                    <p:animEffect transition="in" filter="fade">
                                      <p:cBhvr>
                                        <p:cTn id="13" dur="500"/>
                                        <p:tgtEl>
                                          <p:spTgt spid="15">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1000"/>
                                        <p:tgtEl>
                                          <p:spTgt spid="21"/>
                                        </p:tgtEl>
                                      </p:cBhvr>
                                    </p:animEffect>
                                    <p:anim calcmode="lin" valueType="num">
                                      <p:cBhvr>
                                        <p:cTn id="19" dur="1000" fill="hold"/>
                                        <p:tgtEl>
                                          <p:spTgt spid="21"/>
                                        </p:tgtEl>
                                        <p:attrNameLst>
                                          <p:attrName>ppt_x</p:attrName>
                                        </p:attrNameLst>
                                      </p:cBhvr>
                                      <p:tavLst>
                                        <p:tav tm="0">
                                          <p:val>
                                            <p:strVal val="#ppt_x"/>
                                          </p:val>
                                        </p:tav>
                                        <p:tav tm="100000">
                                          <p:val>
                                            <p:strVal val="#ppt_x"/>
                                          </p:val>
                                        </p:tav>
                                      </p:tavLst>
                                    </p:anim>
                                    <p:anim calcmode="lin" valueType="num">
                                      <p:cBhvr>
                                        <p:cTn id="20" dur="1000" fill="hold"/>
                                        <p:tgtEl>
                                          <p:spTgt spid="21"/>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1000"/>
                                        <p:tgtEl>
                                          <p:spTgt spid="19"/>
                                        </p:tgtEl>
                                      </p:cBhvr>
                                    </p:animEffect>
                                    <p:anim calcmode="lin" valueType="num">
                                      <p:cBhvr>
                                        <p:cTn id="24" dur="1000" fill="hold"/>
                                        <p:tgtEl>
                                          <p:spTgt spid="19"/>
                                        </p:tgtEl>
                                        <p:attrNameLst>
                                          <p:attrName>ppt_x</p:attrName>
                                        </p:attrNameLst>
                                      </p:cBhvr>
                                      <p:tavLst>
                                        <p:tav tm="0">
                                          <p:val>
                                            <p:strVal val="#ppt_x"/>
                                          </p:val>
                                        </p:tav>
                                        <p:tav tm="100000">
                                          <p:val>
                                            <p:strVal val="#ppt_x"/>
                                          </p:val>
                                        </p:tav>
                                      </p:tavLst>
                                    </p:anim>
                                    <p:anim calcmode="lin" valueType="num">
                                      <p:cBhvr>
                                        <p:cTn id="25" dur="1000" fill="hold"/>
                                        <p:tgtEl>
                                          <p:spTgt spid="19"/>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4860A8E-3B70-044C-A8A8-C4CD685D97B8}"/>
              </a:ext>
            </a:extLst>
          </p:cNvPr>
          <p:cNvSpPr/>
          <p:nvPr/>
        </p:nvSpPr>
        <p:spPr>
          <a:xfrm rot="5400000">
            <a:off x="5503978" y="831511"/>
            <a:ext cx="217938" cy="11225891"/>
          </a:xfrm>
          <a:prstGeom prst="rect">
            <a:avLst/>
          </a:prstGeom>
          <a:solidFill>
            <a:srgbClr val="002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BB008 TangleB-RGB_1000px_digital.png">
            <a:extLst>
              <a:ext uri="{FF2B5EF4-FFF2-40B4-BE49-F238E27FC236}">
                <a16:creationId xmlns:a16="http://schemas.microsoft.com/office/drawing/2014/main" id="{584BE3F5-5BED-B24B-95A3-75612BD519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22182" y="6248305"/>
            <a:ext cx="353868" cy="362684"/>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a:extLst>
              <a:ext uri="{FF2B5EF4-FFF2-40B4-BE49-F238E27FC236}">
                <a16:creationId xmlns:a16="http://schemas.microsoft.com/office/drawing/2014/main" id="{0D756FD4-7A13-0644-AD75-B81745126E5E}"/>
              </a:ext>
            </a:extLst>
          </p:cNvPr>
          <p:cNvGrpSpPr/>
          <p:nvPr/>
        </p:nvGrpSpPr>
        <p:grpSpPr>
          <a:xfrm>
            <a:off x="2757489" y="0"/>
            <a:ext cx="6629400" cy="899868"/>
            <a:chOff x="8141" y="0"/>
            <a:chExt cx="4471790" cy="899868"/>
          </a:xfrm>
        </p:grpSpPr>
        <p:sp>
          <p:nvSpPr>
            <p:cNvPr id="10" name="Rectangle 9">
              <a:extLst>
                <a:ext uri="{FF2B5EF4-FFF2-40B4-BE49-F238E27FC236}">
                  <a16:creationId xmlns:a16="http://schemas.microsoft.com/office/drawing/2014/main" id="{2B919255-AAB1-AA4E-9640-65E2C087CF6D}"/>
                </a:ext>
              </a:extLst>
            </p:cNvPr>
            <p:cNvSpPr/>
            <p:nvPr/>
          </p:nvSpPr>
          <p:spPr>
            <a:xfrm>
              <a:off x="8141" y="0"/>
              <a:ext cx="4471790" cy="899868"/>
            </a:xfrm>
            <a:prstGeom prst="rect">
              <a:avLst/>
            </a:prstGeom>
            <a:solidFill>
              <a:srgbClr val="002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75D4E726-2F7E-6844-BBB4-578414AF16D7}"/>
                </a:ext>
              </a:extLst>
            </p:cNvPr>
            <p:cNvCxnSpPr>
              <a:cxnSpLocks/>
            </p:cNvCxnSpPr>
            <p:nvPr/>
          </p:nvCxnSpPr>
          <p:spPr>
            <a:xfrm>
              <a:off x="8141" y="899868"/>
              <a:ext cx="4471790" cy="0"/>
            </a:xfrm>
            <a:prstGeom prst="line">
              <a:avLst/>
            </a:prstGeom>
            <a:ln w="28575">
              <a:solidFill>
                <a:srgbClr val="BA202F"/>
              </a:solidFill>
            </a:ln>
          </p:spPr>
          <p:style>
            <a:lnRef idx="1">
              <a:schemeClr val="accent1"/>
            </a:lnRef>
            <a:fillRef idx="0">
              <a:schemeClr val="accent1"/>
            </a:fillRef>
            <a:effectRef idx="0">
              <a:schemeClr val="accent1"/>
            </a:effectRef>
            <a:fontRef idx="minor">
              <a:schemeClr val="tx1"/>
            </a:fontRef>
          </p:style>
        </p:cxnSp>
      </p:grpSp>
      <p:sp>
        <p:nvSpPr>
          <p:cNvPr id="12" name="Title 1">
            <a:extLst>
              <a:ext uri="{FF2B5EF4-FFF2-40B4-BE49-F238E27FC236}">
                <a16:creationId xmlns:a16="http://schemas.microsoft.com/office/drawing/2014/main" id="{9B0AFCE0-726D-CE4E-9AE4-F3CE4FF05D14}"/>
              </a:ext>
            </a:extLst>
          </p:cNvPr>
          <p:cNvSpPr txBox="1">
            <a:spLocks/>
          </p:cNvSpPr>
          <p:nvPr/>
        </p:nvSpPr>
        <p:spPr>
          <a:xfrm>
            <a:off x="2705071" y="376061"/>
            <a:ext cx="6729440" cy="509136"/>
          </a:xfrm>
          <a:prstGeom prst="rect">
            <a:avLst/>
          </a:prstGeom>
          <a:no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spc="120" dirty="0">
                <a:solidFill>
                  <a:schemeClr val="bg1"/>
                </a:solidFill>
                <a:latin typeface="Arial" panose="020B0604020202020204" pitchFamily="34" charset="0"/>
                <a:cs typeface="Arial" panose="020B0604020202020204" pitchFamily="34" charset="0"/>
              </a:rPr>
              <a:t>Errors &amp; Omissions (Professional Liability)</a:t>
            </a:r>
            <a:endParaRPr lang="id-ID" sz="2400" spc="120" dirty="0">
              <a:solidFill>
                <a:schemeClr val="bg1"/>
              </a:solidFill>
              <a:latin typeface="Arial" panose="020B0604020202020204" pitchFamily="34" charset="0"/>
              <a:cs typeface="Arial" panose="020B0604020202020204" pitchFamily="34" charset="0"/>
            </a:endParaRPr>
          </a:p>
        </p:txBody>
      </p:sp>
      <p:sp>
        <p:nvSpPr>
          <p:cNvPr id="16" name="Text Placeholder 6">
            <a:extLst>
              <a:ext uri="{FF2B5EF4-FFF2-40B4-BE49-F238E27FC236}">
                <a16:creationId xmlns:a16="http://schemas.microsoft.com/office/drawing/2014/main" id="{9C480AAA-9510-1E4D-B4F6-66377F618FA4}"/>
              </a:ext>
            </a:extLst>
          </p:cNvPr>
          <p:cNvSpPr txBox="1">
            <a:spLocks/>
          </p:cNvSpPr>
          <p:nvPr/>
        </p:nvSpPr>
        <p:spPr>
          <a:xfrm>
            <a:off x="3878018" y="1409004"/>
            <a:ext cx="4472609" cy="217935"/>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1200" b="0" i="0" kern="1200" spc="140" baseline="0">
                <a:solidFill>
                  <a:schemeClr val="tx1">
                    <a:lumMod val="75000"/>
                    <a:lumOff val="2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id-ID" sz="1400" spc="0" dirty="0">
              <a:solidFill>
                <a:schemeClr val="accent2"/>
              </a:solidFill>
            </a:endParaRPr>
          </a:p>
        </p:txBody>
      </p:sp>
      <p:sp>
        <p:nvSpPr>
          <p:cNvPr id="2" name="TextBox 1">
            <a:extLst>
              <a:ext uri="{FF2B5EF4-FFF2-40B4-BE49-F238E27FC236}">
                <a16:creationId xmlns:a16="http://schemas.microsoft.com/office/drawing/2014/main" id="{8859383C-2390-44C9-ABE2-D0FB677D5F06}"/>
              </a:ext>
            </a:extLst>
          </p:cNvPr>
          <p:cNvSpPr txBox="1"/>
          <p:nvPr/>
        </p:nvSpPr>
        <p:spPr>
          <a:xfrm>
            <a:off x="2474139" y="1290600"/>
            <a:ext cx="7280365" cy="1200329"/>
          </a:xfrm>
          <a:prstGeom prst="rect">
            <a:avLst/>
          </a:prstGeom>
          <a:noFill/>
        </p:spPr>
        <p:txBody>
          <a:bodyPr wrap="square" rtlCol="0">
            <a:spAutoFit/>
          </a:bodyPr>
          <a:lstStyle/>
          <a:p>
            <a:r>
              <a:rPr lang="en-US" dirty="0"/>
              <a:t>I</a:t>
            </a:r>
            <a:r>
              <a:rPr lang="en-US" b="0" i="0" dirty="0">
                <a:effectLst/>
              </a:rPr>
              <a:t>nsurance form that protects the insured against liability for committing an error or omission in performance of professional duties. Generally, such policies are designed to cover financial losses rather than liability for bodily injury (BI) and property damage (PD).</a:t>
            </a:r>
            <a:endParaRPr lang="en-US" dirty="0"/>
          </a:p>
        </p:txBody>
      </p:sp>
      <p:sp>
        <p:nvSpPr>
          <p:cNvPr id="14" name="TextBox 13">
            <a:extLst>
              <a:ext uri="{FF2B5EF4-FFF2-40B4-BE49-F238E27FC236}">
                <a16:creationId xmlns:a16="http://schemas.microsoft.com/office/drawing/2014/main" id="{AB2D2646-95F5-444E-90BA-97FC6EB6CD34}"/>
              </a:ext>
            </a:extLst>
          </p:cNvPr>
          <p:cNvSpPr txBox="1"/>
          <p:nvPr/>
        </p:nvSpPr>
        <p:spPr>
          <a:xfrm>
            <a:off x="417928" y="2896332"/>
            <a:ext cx="5383036" cy="1754326"/>
          </a:xfrm>
          <a:prstGeom prst="rect">
            <a:avLst/>
          </a:prstGeom>
          <a:noFill/>
        </p:spPr>
        <p:txBody>
          <a:bodyPr wrap="square" rtlCol="0">
            <a:spAutoFit/>
          </a:bodyPr>
          <a:lstStyle/>
          <a:p>
            <a:pPr algn="ctr"/>
            <a:r>
              <a:rPr lang="en-US" b="1" i="1" u="sng" dirty="0"/>
              <a:t>Tips for DMCs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Definition of Professional Service</a:t>
            </a:r>
          </a:p>
          <a:p>
            <a:pPr marL="285750" indent="-285750">
              <a:buFont typeface="Arial" panose="020B0604020202020204" pitchFamily="34" charset="0"/>
              <a:buChar char="•"/>
            </a:pPr>
            <a:r>
              <a:rPr lang="en-US" dirty="0"/>
              <a:t>Look for a carrier partner who can write both Professional and General Liability</a:t>
            </a:r>
          </a:p>
          <a:p>
            <a:pPr algn="ctr"/>
            <a:endParaRPr lang="en-US" dirty="0"/>
          </a:p>
        </p:txBody>
      </p:sp>
      <p:pic>
        <p:nvPicPr>
          <p:cNvPr id="5" name="Picture 4">
            <a:extLst>
              <a:ext uri="{FF2B5EF4-FFF2-40B4-BE49-F238E27FC236}">
                <a16:creationId xmlns:a16="http://schemas.microsoft.com/office/drawing/2014/main" id="{2F15CA65-D266-4FD4-B06E-72AB240AB29A}"/>
              </a:ext>
            </a:extLst>
          </p:cNvPr>
          <p:cNvPicPr>
            <a:picLocks noChangeAspect="1"/>
          </p:cNvPicPr>
          <p:nvPr/>
        </p:nvPicPr>
        <p:blipFill>
          <a:blip r:embed="rId3"/>
          <a:stretch>
            <a:fillRect/>
          </a:stretch>
        </p:blipFill>
        <p:spPr>
          <a:xfrm>
            <a:off x="6391037" y="2881165"/>
            <a:ext cx="5285013" cy="2524726"/>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44552532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fade">
                                      <p:cBhvr>
                                        <p:cTn id="12" dur="500"/>
                                        <p:tgtEl>
                                          <p:spTgt spid="14">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animEffect transition="in" filter="fade">
                                      <p:cBhvr>
                                        <p:cTn id="15" dur="500"/>
                                        <p:tgtEl>
                                          <p:spTgt spid="14">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4">
                                            <p:txEl>
                                              <p:pRg st="3" end="3"/>
                                            </p:txEl>
                                          </p:spTgt>
                                        </p:tgtEl>
                                        <p:attrNameLst>
                                          <p:attrName>style.visibility</p:attrName>
                                        </p:attrNameLst>
                                      </p:cBhvr>
                                      <p:to>
                                        <p:strVal val="visible"/>
                                      </p:to>
                                    </p:set>
                                    <p:animEffect transition="in" filter="fade">
                                      <p:cBhvr>
                                        <p:cTn id="18" dur="500"/>
                                        <p:tgtEl>
                                          <p:spTgt spid="1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4860A8E-3B70-044C-A8A8-C4CD685D97B8}"/>
              </a:ext>
            </a:extLst>
          </p:cNvPr>
          <p:cNvSpPr/>
          <p:nvPr/>
        </p:nvSpPr>
        <p:spPr>
          <a:xfrm rot="5400000">
            <a:off x="5503978" y="831511"/>
            <a:ext cx="217938" cy="11225891"/>
          </a:xfrm>
          <a:prstGeom prst="rect">
            <a:avLst/>
          </a:prstGeom>
          <a:solidFill>
            <a:srgbClr val="002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BB008 TangleB-RGB_1000px_digital.png">
            <a:extLst>
              <a:ext uri="{FF2B5EF4-FFF2-40B4-BE49-F238E27FC236}">
                <a16:creationId xmlns:a16="http://schemas.microsoft.com/office/drawing/2014/main" id="{584BE3F5-5BED-B24B-95A3-75612BD519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22182" y="6248305"/>
            <a:ext cx="353868" cy="362684"/>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a:extLst>
              <a:ext uri="{FF2B5EF4-FFF2-40B4-BE49-F238E27FC236}">
                <a16:creationId xmlns:a16="http://schemas.microsoft.com/office/drawing/2014/main" id="{0D756FD4-7A13-0644-AD75-B81745126E5E}"/>
              </a:ext>
            </a:extLst>
          </p:cNvPr>
          <p:cNvGrpSpPr/>
          <p:nvPr/>
        </p:nvGrpSpPr>
        <p:grpSpPr>
          <a:xfrm>
            <a:off x="2757489" y="0"/>
            <a:ext cx="6629400" cy="899868"/>
            <a:chOff x="8141" y="0"/>
            <a:chExt cx="4471790" cy="899868"/>
          </a:xfrm>
        </p:grpSpPr>
        <p:sp>
          <p:nvSpPr>
            <p:cNvPr id="10" name="Rectangle 9">
              <a:extLst>
                <a:ext uri="{FF2B5EF4-FFF2-40B4-BE49-F238E27FC236}">
                  <a16:creationId xmlns:a16="http://schemas.microsoft.com/office/drawing/2014/main" id="{2B919255-AAB1-AA4E-9640-65E2C087CF6D}"/>
                </a:ext>
              </a:extLst>
            </p:cNvPr>
            <p:cNvSpPr/>
            <p:nvPr/>
          </p:nvSpPr>
          <p:spPr>
            <a:xfrm>
              <a:off x="8141" y="0"/>
              <a:ext cx="4471790" cy="899868"/>
            </a:xfrm>
            <a:prstGeom prst="rect">
              <a:avLst/>
            </a:prstGeom>
            <a:solidFill>
              <a:srgbClr val="002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75D4E726-2F7E-6844-BBB4-578414AF16D7}"/>
                </a:ext>
              </a:extLst>
            </p:cNvPr>
            <p:cNvCxnSpPr>
              <a:cxnSpLocks/>
            </p:cNvCxnSpPr>
            <p:nvPr/>
          </p:nvCxnSpPr>
          <p:spPr>
            <a:xfrm>
              <a:off x="8141" y="899868"/>
              <a:ext cx="4471790" cy="0"/>
            </a:xfrm>
            <a:prstGeom prst="line">
              <a:avLst/>
            </a:prstGeom>
            <a:ln w="28575">
              <a:solidFill>
                <a:srgbClr val="BA202F"/>
              </a:solidFill>
            </a:ln>
          </p:spPr>
          <p:style>
            <a:lnRef idx="1">
              <a:schemeClr val="accent1"/>
            </a:lnRef>
            <a:fillRef idx="0">
              <a:schemeClr val="accent1"/>
            </a:fillRef>
            <a:effectRef idx="0">
              <a:schemeClr val="accent1"/>
            </a:effectRef>
            <a:fontRef idx="minor">
              <a:schemeClr val="tx1"/>
            </a:fontRef>
          </p:style>
        </p:cxnSp>
      </p:grpSp>
      <p:sp>
        <p:nvSpPr>
          <p:cNvPr id="12" name="Title 1">
            <a:extLst>
              <a:ext uri="{FF2B5EF4-FFF2-40B4-BE49-F238E27FC236}">
                <a16:creationId xmlns:a16="http://schemas.microsoft.com/office/drawing/2014/main" id="{9B0AFCE0-726D-CE4E-9AE4-F3CE4FF05D14}"/>
              </a:ext>
            </a:extLst>
          </p:cNvPr>
          <p:cNvSpPr txBox="1">
            <a:spLocks/>
          </p:cNvSpPr>
          <p:nvPr/>
        </p:nvSpPr>
        <p:spPr>
          <a:xfrm>
            <a:off x="3678584" y="390732"/>
            <a:ext cx="4871479" cy="509136"/>
          </a:xfrm>
          <a:prstGeom prst="rect">
            <a:avLst/>
          </a:prstGeom>
          <a:no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spc="120" dirty="0">
                <a:solidFill>
                  <a:schemeClr val="bg1"/>
                </a:solidFill>
                <a:latin typeface="Arial" panose="020B0604020202020204" pitchFamily="34" charset="0"/>
                <a:cs typeface="Arial" panose="020B0604020202020204" pitchFamily="34" charset="0"/>
              </a:rPr>
              <a:t>Additional Lines of Coverage</a:t>
            </a:r>
            <a:endParaRPr lang="id-ID" sz="2400" spc="120" dirty="0">
              <a:solidFill>
                <a:schemeClr val="bg1"/>
              </a:solidFill>
              <a:latin typeface="Arial" panose="020B0604020202020204" pitchFamily="34" charset="0"/>
              <a:cs typeface="Arial" panose="020B0604020202020204" pitchFamily="34" charset="0"/>
            </a:endParaRPr>
          </a:p>
        </p:txBody>
      </p:sp>
      <p:sp>
        <p:nvSpPr>
          <p:cNvPr id="16" name="Text Placeholder 6">
            <a:extLst>
              <a:ext uri="{FF2B5EF4-FFF2-40B4-BE49-F238E27FC236}">
                <a16:creationId xmlns:a16="http://schemas.microsoft.com/office/drawing/2014/main" id="{9C480AAA-9510-1E4D-B4F6-66377F618FA4}"/>
              </a:ext>
            </a:extLst>
          </p:cNvPr>
          <p:cNvSpPr txBox="1">
            <a:spLocks/>
          </p:cNvSpPr>
          <p:nvPr/>
        </p:nvSpPr>
        <p:spPr>
          <a:xfrm>
            <a:off x="3878018" y="1409004"/>
            <a:ext cx="4472609" cy="217935"/>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1200" b="0" i="0" kern="1200" spc="140" baseline="0">
                <a:solidFill>
                  <a:schemeClr val="tx1">
                    <a:lumMod val="75000"/>
                    <a:lumOff val="2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id-ID" sz="1400" spc="0" dirty="0">
              <a:solidFill>
                <a:schemeClr val="accent2"/>
              </a:solidFill>
            </a:endParaRPr>
          </a:p>
        </p:txBody>
      </p:sp>
      <p:sp>
        <p:nvSpPr>
          <p:cNvPr id="14" name="TextBox 13">
            <a:extLst>
              <a:ext uri="{FF2B5EF4-FFF2-40B4-BE49-F238E27FC236}">
                <a16:creationId xmlns:a16="http://schemas.microsoft.com/office/drawing/2014/main" id="{D850C573-A7DB-45A5-8E80-A7F3F0181FF4}"/>
              </a:ext>
            </a:extLst>
          </p:cNvPr>
          <p:cNvSpPr txBox="1"/>
          <p:nvPr/>
        </p:nvSpPr>
        <p:spPr>
          <a:xfrm>
            <a:off x="2118702" y="1430405"/>
            <a:ext cx="6790167" cy="2585323"/>
          </a:xfrm>
          <a:prstGeom prst="rect">
            <a:avLst/>
          </a:prstGeom>
          <a:noFill/>
        </p:spPr>
        <p:txBody>
          <a:bodyPr wrap="square" rtlCol="0">
            <a:spAutoFit/>
          </a:bodyPr>
          <a:lstStyle/>
          <a:p>
            <a:pPr marL="285750" indent="-285750">
              <a:buFont typeface="Arial" panose="020B0604020202020204" pitchFamily="34" charset="0"/>
              <a:buChar char="•"/>
            </a:pPr>
            <a:r>
              <a:rPr lang="en-US" dirty="0"/>
              <a:t>Crime</a:t>
            </a:r>
          </a:p>
          <a:p>
            <a:endParaRPr lang="en-US" dirty="0"/>
          </a:p>
          <a:p>
            <a:pPr marL="285750" indent="-285750">
              <a:buFont typeface="Arial" panose="020B0604020202020204" pitchFamily="34" charset="0"/>
              <a:buChar char="•"/>
            </a:pPr>
            <a:r>
              <a:rPr lang="en-US" dirty="0"/>
              <a:t>Employment Practices Liability Insurance (EPLI)</a:t>
            </a:r>
          </a:p>
          <a:p>
            <a:pPr marL="742950" lvl="1" indent="-285750">
              <a:buFont typeface="Arial" panose="020B0604020202020204" pitchFamily="34" charset="0"/>
              <a:buChar char="•"/>
            </a:pPr>
            <a:r>
              <a:rPr lang="en-US" dirty="0"/>
              <a:t>1</a:t>
            </a:r>
            <a:r>
              <a:rPr lang="en-US" baseline="30000" dirty="0"/>
              <a:t>st</a:t>
            </a:r>
            <a:r>
              <a:rPr lang="en-US" dirty="0"/>
              <a:t> and 3</a:t>
            </a:r>
            <a:r>
              <a:rPr lang="en-US" baseline="30000" dirty="0"/>
              <a:t>rd</a:t>
            </a:r>
            <a:r>
              <a:rPr lang="en-US" dirty="0"/>
              <a:t> party</a:t>
            </a:r>
          </a:p>
          <a:p>
            <a:pPr lvl="1"/>
            <a:endParaRPr lang="en-US" dirty="0"/>
          </a:p>
          <a:p>
            <a:pPr marL="285750" indent="-285750">
              <a:buFont typeface="Arial" panose="020B0604020202020204" pitchFamily="34" charset="0"/>
              <a:buChar char="•"/>
            </a:pPr>
            <a:r>
              <a:rPr lang="en-US" dirty="0"/>
              <a:t>Cyber Liability</a:t>
            </a:r>
          </a:p>
          <a:p>
            <a:pPr marL="285750" indent="-285750">
              <a:buFont typeface="Arial" panose="020B0604020202020204" pitchFamily="34" charset="0"/>
              <a:buChar char="•"/>
            </a:pPr>
            <a:endParaRPr lang="en-US" dirty="0"/>
          </a:p>
          <a:p>
            <a:endParaRPr lang="en-US" dirty="0"/>
          </a:p>
          <a:p>
            <a:pPr lvl="1"/>
            <a:endParaRPr lang="en-US" dirty="0"/>
          </a:p>
        </p:txBody>
      </p:sp>
      <p:pic>
        <p:nvPicPr>
          <p:cNvPr id="7" name="Picture 6" descr="A picture containing text, person, person, suit&#10;&#10;Description automatically generated">
            <a:extLst>
              <a:ext uri="{FF2B5EF4-FFF2-40B4-BE49-F238E27FC236}">
                <a16:creationId xmlns:a16="http://schemas.microsoft.com/office/drawing/2014/main" id="{9B5520D6-CC7E-4C95-BDC0-F5C6F21981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601" y="3449803"/>
            <a:ext cx="3482201" cy="2324369"/>
          </a:xfrm>
          <a:prstGeom prst="rect">
            <a:avLst/>
          </a:prstGeom>
        </p:spPr>
      </p:pic>
      <p:pic>
        <p:nvPicPr>
          <p:cNvPr id="20" name="Picture 19" descr="Text, whiteboard&#10;&#10;Description automatically generated">
            <a:extLst>
              <a:ext uri="{FF2B5EF4-FFF2-40B4-BE49-F238E27FC236}">
                <a16:creationId xmlns:a16="http://schemas.microsoft.com/office/drawing/2014/main" id="{6565DCAD-367C-4593-97A9-329343F9DC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10233" y="3219627"/>
            <a:ext cx="3571534" cy="2333640"/>
          </a:xfrm>
          <a:prstGeom prst="rect">
            <a:avLst/>
          </a:prstGeom>
        </p:spPr>
      </p:pic>
      <p:pic>
        <p:nvPicPr>
          <p:cNvPr id="23" name="Picture 22" descr="Text&#10;&#10;Description automatically generated">
            <a:extLst>
              <a:ext uri="{FF2B5EF4-FFF2-40B4-BE49-F238E27FC236}">
                <a16:creationId xmlns:a16="http://schemas.microsoft.com/office/drawing/2014/main" id="{0BB9673A-A4FD-4203-8DF7-A763C9940B0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08511" y="3437925"/>
            <a:ext cx="3929573" cy="2210384"/>
          </a:xfrm>
          <a:prstGeom prst="rect">
            <a:avLst/>
          </a:prstGeom>
        </p:spPr>
      </p:pic>
    </p:spTree>
    <p:extLst>
      <p:ext uri="{BB962C8B-B14F-4D97-AF65-F5344CB8AC3E}">
        <p14:creationId xmlns:p14="http://schemas.microsoft.com/office/powerpoint/2010/main" val="235644191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Effect transition="in" filter="fade">
                                      <p:cBhvr>
                                        <p:cTn id="17" dur="500"/>
                                        <p:tgtEl>
                                          <p:spTgt spid="14">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14">
                                            <p:txEl>
                                              <p:pRg st="3" end="3"/>
                                            </p:txEl>
                                          </p:spTgt>
                                        </p:tgtEl>
                                        <p:attrNameLst>
                                          <p:attrName>style.visibility</p:attrName>
                                        </p:attrNameLst>
                                      </p:cBhvr>
                                      <p:to>
                                        <p:strVal val="visible"/>
                                      </p:to>
                                    </p:set>
                                    <p:animEffect transition="in" filter="fade">
                                      <p:cBhvr>
                                        <p:cTn id="20" dur="500"/>
                                        <p:tgtEl>
                                          <p:spTgt spid="14">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4">
                                            <p:txEl>
                                              <p:pRg st="5" end="5"/>
                                            </p:txEl>
                                          </p:spTgt>
                                        </p:tgtEl>
                                        <p:attrNameLst>
                                          <p:attrName>style.visibility</p:attrName>
                                        </p:attrNameLst>
                                      </p:cBhvr>
                                      <p:to>
                                        <p:strVal val="visible"/>
                                      </p:to>
                                    </p:set>
                                    <p:animEffect transition="in" filter="fade">
                                      <p:cBhvr>
                                        <p:cTn id="30" dur="500"/>
                                        <p:tgtEl>
                                          <p:spTgt spid="14">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3E8E4527-9340-A34A-89BE-0B54464AD98D}"/>
              </a:ext>
            </a:extLst>
          </p:cNvPr>
          <p:cNvGrpSpPr/>
          <p:nvPr/>
        </p:nvGrpSpPr>
        <p:grpSpPr>
          <a:xfrm>
            <a:off x="2757489" y="0"/>
            <a:ext cx="6629400" cy="899868"/>
            <a:chOff x="8141" y="0"/>
            <a:chExt cx="4471790" cy="899868"/>
          </a:xfrm>
        </p:grpSpPr>
        <p:sp>
          <p:nvSpPr>
            <p:cNvPr id="36" name="Rectangle 35">
              <a:extLst>
                <a:ext uri="{FF2B5EF4-FFF2-40B4-BE49-F238E27FC236}">
                  <a16:creationId xmlns:a16="http://schemas.microsoft.com/office/drawing/2014/main" id="{08D8446C-3BDD-6647-BDD6-E886DED5357B}"/>
                </a:ext>
              </a:extLst>
            </p:cNvPr>
            <p:cNvSpPr/>
            <p:nvPr/>
          </p:nvSpPr>
          <p:spPr>
            <a:xfrm>
              <a:off x="8141" y="0"/>
              <a:ext cx="4471790" cy="899868"/>
            </a:xfrm>
            <a:prstGeom prst="rect">
              <a:avLst/>
            </a:prstGeom>
            <a:solidFill>
              <a:srgbClr val="002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7" name="Straight Connector 36">
              <a:extLst>
                <a:ext uri="{FF2B5EF4-FFF2-40B4-BE49-F238E27FC236}">
                  <a16:creationId xmlns:a16="http://schemas.microsoft.com/office/drawing/2014/main" id="{459A926F-AE23-614D-A6D0-B2B2155D5DEF}"/>
                </a:ext>
              </a:extLst>
            </p:cNvPr>
            <p:cNvCxnSpPr>
              <a:cxnSpLocks/>
            </p:cNvCxnSpPr>
            <p:nvPr/>
          </p:nvCxnSpPr>
          <p:spPr>
            <a:xfrm>
              <a:off x="8141" y="899868"/>
              <a:ext cx="4471790" cy="0"/>
            </a:xfrm>
            <a:prstGeom prst="line">
              <a:avLst/>
            </a:prstGeom>
            <a:ln w="28575">
              <a:solidFill>
                <a:srgbClr val="BA202F"/>
              </a:solidFill>
            </a:ln>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42B492CD-59D6-BF48-B402-417FF60621BF}"/>
              </a:ext>
            </a:extLst>
          </p:cNvPr>
          <p:cNvGrpSpPr/>
          <p:nvPr/>
        </p:nvGrpSpPr>
        <p:grpSpPr>
          <a:xfrm>
            <a:off x="1837994" y="1881765"/>
            <a:ext cx="2382956" cy="3138551"/>
            <a:chOff x="1837994" y="1881765"/>
            <a:chExt cx="2382956" cy="3138551"/>
          </a:xfrm>
        </p:grpSpPr>
        <p:sp>
          <p:nvSpPr>
            <p:cNvPr id="22" name="Diamond 21">
              <a:extLst>
                <a:ext uri="{FF2B5EF4-FFF2-40B4-BE49-F238E27FC236}">
                  <a16:creationId xmlns:a16="http://schemas.microsoft.com/office/drawing/2014/main" id="{95F01245-0EDC-E446-869B-03595E12FD98}"/>
                </a:ext>
              </a:extLst>
            </p:cNvPr>
            <p:cNvSpPr/>
            <p:nvPr/>
          </p:nvSpPr>
          <p:spPr>
            <a:xfrm>
              <a:off x="2261789" y="1881765"/>
              <a:ext cx="1535373" cy="1535373"/>
            </a:xfrm>
            <a:prstGeom prst="diamond">
              <a:avLst/>
            </a:prstGeom>
            <a:solidFill>
              <a:srgbClr val="00255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275EDE2A-D3A6-2548-B22A-77A5105B8729}"/>
                </a:ext>
              </a:extLst>
            </p:cNvPr>
            <p:cNvSpPr txBox="1"/>
            <p:nvPr/>
          </p:nvSpPr>
          <p:spPr>
            <a:xfrm>
              <a:off x="1920423" y="3586840"/>
              <a:ext cx="2218105" cy="307777"/>
            </a:xfrm>
            <a:prstGeom prst="rect">
              <a:avLst/>
            </a:prstGeom>
            <a:noFill/>
          </p:spPr>
          <p:txBody>
            <a:bodyPr wrap="square" rtlCol="0">
              <a:spAutoFit/>
            </a:bodyPr>
            <a:lstStyle/>
            <a:p>
              <a:pPr algn="ctr"/>
              <a:r>
                <a:rPr lang="en-US" sz="1400" dirty="0">
                  <a:solidFill>
                    <a:schemeClr val="accent2"/>
                  </a:solidFill>
                  <a:latin typeface="Arial" panose="020B0604020202020204" pitchFamily="34" charset="0"/>
                  <a:cs typeface="Arial" panose="020B0604020202020204" pitchFamily="34" charset="0"/>
                </a:rPr>
                <a:t>Provide Insurance Info</a:t>
              </a:r>
              <a:endParaRPr lang="en-US" sz="1200" dirty="0">
                <a:solidFill>
                  <a:schemeClr val="accent2"/>
                </a:solidFill>
                <a:latin typeface="Arial" panose="020B0604020202020204" pitchFamily="34" charset="0"/>
                <a:cs typeface="Arial" panose="020B0604020202020204" pitchFamily="34" charset="0"/>
              </a:endParaRPr>
            </a:p>
          </p:txBody>
        </p:sp>
        <p:sp>
          <p:nvSpPr>
            <p:cNvPr id="25" name="Rectangle 24">
              <a:extLst>
                <a:ext uri="{FF2B5EF4-FFF2-40B4-BE49-F238E27FC236}">
                  <a16:creationId xmlns:a16="http://schemas.microsoft.com/office/drawing/2014/main" id="{94AB2DAD-E458-1A4A-8383-837CCD59E832}"/>
                </a:ext>
              </a:extLst>
            </p:cNvPr>
            <p:cNvSpPr/>
            <p:nvPr/>
          </p:nvSpPr>
          <p:spPr>
            <a:xfrm>
              <a:off x="1837994" y="3982147"/>
              <a:ext cx="2382956" cy="1038169"/>
            </a:xfrm>
            <a:prstGeom prst="rect">
              <a:avLst/>
            </a:prstGeom>
          </p:spPr>
          <p:txBody>
            <a:bodyPr wrap="square">
              <a:spAutoFit/>
            </a:bodyPr>
            <a:lstStyle/>
            <a:p>
              <a:pPr marL="171450" indent="-171450" fontAlgn="base">
                <a:lnSpc>
                  <a:spcPts val="1480"/>
                </a:lnSpc>
                <a:spcBef>
                  <a:spcPct val="0"/>
                </a:spcBef>
                <a:spcAft>
                  <a:spcPct val="0"/>
                </a:spcAft>
                <a:buFont typeface="Arial" panose="020B0604020202020204" pitchFamily="34" charset="0"/>
                <a:buChar char="•"/>
                <a:defRPr/>
              </a:pPr>
              <a:r>
                <a:rPr lang="en-US" sz="1100" dirty="0">
                  <a:solidFill>
                    <a:schemeClr val="tx2"/>
                  </a:solidFill>
                  <a:latin typeface="Arial" panose="020B0604020202020204" pitchFamily="34" charset="0"/>
                  <a:cs typeface="Arial" panose="020B0604020202020204" pitchFamily="34" charset="0"/>
                </a:rPr>
                <a:t>Policies</a:t>
              </a:r>
            </a:p>
            <a:p>
              <a:pPr marL="171450" indent="-171450" fontAlgn="base">
                <a:lnSpc>
                  <a:spcPts val="1480"/>
                </a:lnSpc>
                <a:spcBef>
                  <a:spcPct val="0"/>
                </a:spcBef>
                <a:spcAft>
                  <a:spcPct val="0"/>
                </a:spcAft>
                <a:buFont typeface="Arial" panose="020B0604020202020204" pitchFamily="34" charset="0"/>
                <a:buChar char="•"/>
                <a:defRPr/>
              </a:pPr>
              <a:r>
                <a:rPr lang="en-US" sz="1100" dirty="0">
                  <a:solidFill>
                    <a:schemeClr val="tx2"/>
                  </a:solidFill>
                  <a:latin typeface="Arial" panose="020B0604020202020204" pitchFamily="34" charset="0"/>
                  <a:cs typeface="Arial" panose="020B0604020202020204" pitchFamily="34" charset="0"/>
                </a:rPr>
                <a:t>Proposals</a:t>
              </a:r>
            </a:p>
            <a:p>
              <a:pPr marL="171450" indent="-171450" fontAlgn="base">
                <a:lnSpc>
                  <a:spcPts val="1480"/>
                </a:lnSpc>
                <a:spcBef>
                  <a:spcPct val="0"/>
                </a:spcBef>
                <a:spcAft>
                  <a:spcPct val="0"/>
                </a:spcAft>
                <a:buFont typeface="Arial" panose="020B0604020202020204" pitchFamily="34" charset="0"/>
                <a:buChar char="•"/>
                <a:defRPr/>
              </a:pPr>
              <a:r>
                <a:rPr lang="en-US" sz="1100" dirty="0">
                  <a:solidFill>
                    <a:schemeClr val="tx2"/>
                  </a:solidFill>
                  <a:latin typeface="Arial" panose="020B0604020202020204" pitchFamily="34" charset="0"/>
                  <a:cs typeface="Arial" panose="020B0604020202020204" pitchFamily="34" charset="0"/>
                </a:rPr>
                <a:t>Insurance Requirements</a:t>
              </a:r>
            </a:p>
            <a:p>
              <a:pPr marL="171450" indent="-171450" fontAlgn="base">
                <a:lnSpc>
                  <a:spcPts val="1480"/>
                </a:lnSpc>
                <a:spcBef>
                  <a:spcPct val="0"/>
                </a:spcBef>
                <a:spcAft>
                  <a:spcPct val="0"/>
                </a:spcAft>
                <a:buFont typeface="Arial" panose="020B0604020202020204" pitchFamily="34" charset="0"/>
                <a:buChar char="•"/>
                <a:defRPr/>
              </a:pPr>
              <a:r>
                <a:rPr lang="en-US" sz="1100" dirty="0">
                  <a:solidFill>
                    <a:schemeClr val="tx2"/>
                  </a:solidFill>
                  <a:latin typeface="Arial" panose="020B0604020202020204" pitchFamily="34" charset="0"/>
                  <a:cs typeface="Arial" panose="020B0604020202020204" pitchFamily="34" charset="0"/>
                </a:rPr>
                <a:t>Contractual Information</a:t>
              </a:r>
            </a:p>
            <a:p>
              <a:pPr marL="171450" indent="-171450" fontAlgn="base">
                <a:lnSpc>
                  <a:spcPts val="1480"/>
                </a:lnSpc>
                <a:spcBef>
                  <a:spcPct val="0"/>
                </a:spcBef>
                <a:spcAft>
                  <a:spcPct val="0"/>
                </a:spcAft>
                <a:buFont typeface="Arial" panose="020B0604020202020204" pitchFamily="34" charset="0"/>
                <a:buChar char="•"/>
                <a:defRPr/>
              </a:pPr>
              <a:r>
                <a:rPr lang="en-US" sz="1100" dirty="0">
                  <a:solidFill>
                    <a:schemeClr val="tx2"/>
                  </a:solidFill>
                  <a:latin typeface="Arial" panose="020B0604020202020204" pitchFamily="34" charset="0"/>
                  <a:cs typeface="Arial" panose="020B0604020202020204" pitchFamily="34" charset="0"/>
                </a:rPr>
                <a:t>Loss History</a:t>
              </a:r>
            </a:p>
          </p:txBody>
        </p:sp>
        <p:cxnSp>
          <p:nvCxnSpPr>
            <p:cNvPr id="3" name="Straight Connector 2"/>
            <p:cNvCxnSpPr/>
            <p:nvPr/>
          </p:nvCxnSpPr>
          <p:spPr>
            <a:xfrm>
              <a:off x="2316408" y="3895585"/>
              <a:ext cx="1426128" cy="0"/>
            </a:xfrm>
            <a:prstGeom prst="line">
              <a:avLst/>
            </a:prstGeom>
            <a:ln w="12700">
              <a:solidFill>
                <a:srgbClr val="BA202F"/>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9DE8EB50-ECAF-4F20-8344-48EC73D784B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685001" y="2190268"/>
              <a:ext cx="688942" cy="918360"/>
            </a:xfrm>
            <a:prstGeom prst="rect">
              <a:avLst/>
            </a:prstGeom>
          </p:spPr>
        </p:pic>
      </p:grpSp>
      <p:grpSp>
        <p:nvGrpSpPr>
          <p:cNvPr id="7" name="Group 6">
            <a:extLst>
              <a:ext uri="{FF2B5EF4-FFF2-40B4-BE49-F238E27FC236}">
                <a16:creationId xmlns:a16="http://schemas.microsoft.com/office/drawing/2014/main" id="{07F3EDDE-F7EA-324F-A870-0BEED115FB99}"/>
              </a:ext>
            </a:extLst>
          </p:cNvPr>
          <p:cNvGrpSpPr/>
          <p:nvPr/>
        </p:nvGrpSpPr>
        <p:grpSpPr>
          <a:xfrm>
            <a:off x="4906141" y="1881765"/>
            <a:ext cx="2382956" cy="3138551"/>
            <a:chOff x="4906141" y="1881765"/>
            <a:chExt cx="2382956" cy="3138551"/>
          </a:xfrm>
        </p:grpSpPr>
        <p:sp>
          <p:nvSpPr>
            <p:cNvPr id="26" name="Diamond 25">
              <a:extLst>
                <a:ext uri="{FF2B5EF4-FFF2-40B4-BE49-F238E27FC236}">
                  <a16:creationId xmlns:a16="http://schemas.microsoft.com/office/drawing/2014/main" id="{2E7B5DB8-819C-CA49-8CAF-43DBDED75EF5}"/>
                </a:ext>
              </a:extLst>
            </p:cNvPr>
            <p:cNvSpPr/>
            <p:nvPr/>
          </p:nvSpPr>
          <p:spPr>
            <a:xfrm>
              <a:off x="5329936" y="1881765"/>
              <a:ext cx="1535373" cy="1535373"/>
            </a:xfrm>
            <a:prstGeom prst="diamond">
              <a:avLst/>
            </a:prstGeom>
            <a:solidFill>
              <a:srgbClr val="002551"/>
            </a:solidFill>
            <a:ln w="0">
              <a:solidFill>
                <a:srgbClr val="194F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latin typeface="Arial" panose="020B0604020202020204" pitchFamily="34" charset="0"/>
                <a:cs typeface="Arial" panose="020B0604020202020204" pitchFamily="34" charset="0"/>
              </a:endParaRPr>
            </a:p>
          </p:txBody>
        </p:sp>
        <p:sp>
          <p:nvSpPr>
            <p:cNvPr id="27" name="Rectangle 26">
              <a:extLst>
                <a:ext uri="{FF2B5EF4-FFF2-40B4-BE49-F238E27FC236}">
                  <a16:creationId xmlns:a16="http://schemas.microsoft.com/office/drawing/2014/main" id="{35C8F268-99D9-EC4C-9351-88221828DCC3}"/>
                </a:ext>
              </a:extLst>
            </p:cNvPr>
            <p:cNvSpPr/>
            <p:nvPr/>
          </p:nvSpPr>
          <p:spPr>
            <a:xfrm>
              <a:off x="4906141" y="3982147"/>
              <a:ext cx="2382956" cy="1038169"/>
            </a:xfrm>
            <a:prstGeom prst="rect">
              <a:avLst/>
            </a:prstGeom>
          </p:spPr>
          <p:txBody>
            <a:bodyPr wrap="square">
              <a:spAutoFit/>
            </a:bodyPr>
            <a:lstStyle/>
            <a:p>
              <a:pPr marL="171450" indent="-171450" fontAlgn="base">
                <a:lnSpc>
                  <a:spcPts val="1480"/>
                </a:lnSpc>
                <a:spcBef>
                  <a:spcPct val="0"/>
                </a:spcBef>
                <a:spcAft>
                  <a:spcPct val="0"/>
                </a:spcAft>
                <a:buFont typeface="Arial" panose="020B0604020202020204" pitchFamily="34" charset="0"/>
                <a:buChar char="•"/>
                <a:defRPr/>
              </a:pPr>
              <a:r>
                <a:rPr lang="en-US" sz="1100" dirty="0">
                  <a:solidFill>
                    <a:schemeClr val="tx2"/>
                  </a:solidFill>
                  <a:latin typeface="Arial" panose="020B0604020202020204" pitchFamily="34" charset="0"/>
                  <a:cs typeface="Arial" panose="020B0604020202020204" pitchFamily="34" charset="0"/>
                </a:rPr>
                <a:t>Highlight Potential Policy Language Issues</a:t>
              </a:r>
            </a:p>
            <a:p>
              <a:pPr marL="171450" indent="-171450" fontAlgn="base">
                <a:lnSpc>
                  <a:spcPts val="1480"/>
                </a:lnSpc>
                <a:spcBef>
                  <a:spcPct val="0"/>
                </a:spcBef>
                <a:spcAft>
                  <a:spcPct val="0"/>
                </a:spcAft>
                <a:buFont typeface="Arial" panose="020B0604020202020204" pitchFamily="34" charset="0"/>
                <a:buChar char="•"/>
                <a:defRPr/>
              </a:pPr>
              <a:r>
                <a:rPr lang="en-US" sz="1100" dirty="0">
                  <a:solidFill>
                    <a:schemeClr val="tx2"/>
                  </a:solidFill>
                  <a:latin typeface="Arial" panose="020B0604020202020204" pitchFamily="34" charset="0"/>
                  <a:cs typeface="Arial" panose="020B0604020202020204" pitchFamily="34" charset="0"/>
                </a:rPr>
                <a:t>Compare Coverage VS. Requirements</a:t>
              </a:r>
            </a:p>
            <a:p>
              <a:pPr marL="171450" indent="-171450" fontAlgn="base">
                <a:lnSpc>
                  <a:spcPts val="1480"/>
                </a:lnSpc>
                <a:spcBef>
                  <a:spcPct val="0"/>
                </a:spcBef>
                <a:spcAft>
                  <a:spcPct val="0"/>
                </a:spcAft>
                <a:buFont typeface="Arial" panose="020B0604020202020204" pitchFamily="34" charset="0"/>
                <a:buChar char="•"/>
                <a:defRPr/>
              </a:pPr>
              <a:r>
                <a:rPr lang="en-US" sz="1100" dirty="0">
                  <a:solidFill>
                    <a:schemeClr val="tx2"/>
                  </a:solidFill>
                  <a:latin typeface="Arial" panose="020B0604020202020204" pitchFamily="34" charset="0"/>
                  <a:cs typeface="Arial" panose="020B0604020202020204" pitchFamily="34" charset="0"/>
                </a:rPr>
                <a:t>Check Market Placement</a:t>
              </a:r>
            </a:p>
          </p:txBody>
        </p:sp>
        <p:sp>
          <p:nvSpPr>
            <p:cNvPr id="31" name="TextBox 30">
              <a:extLst>
                <a:ext uri="{FF2B5EF4-FFF2-40B4-BE49-F238E27FC236}">
                  <a16:creationId xmlns:a16="http://schemas.microsoft.com/office/drawing/2014/main" id="{7504B394-10A7-DB4A-AEF7-632FB24BA0C3}"/>
                </a:ext>
              </a:extLst>
            </p:cNvPr>
            <p:cNvSpPr txBox="1"/>
            <p:nvPr/>
          </p:nvSpPr>
          <p:spPr>
            <a:xfrm>
              <a:off x="4993791" y="3593190"/>
              <a:ext cx="2218105" cy="307777"/>
            </a:xfrm>
            <a:prstGeom prst="rect">
              <a:avLst/>
            </a:prstGeom>
            <a:noFill/>
          </p:spPr>
          <p:txBody>
            <a:bodyPr wrap="square" rtlCol="0">
              <a:spAutoFit/>
            </a:bodyPr>
            <a:lstStyle/>
            <a:p>
              <a:pPr algn="ctr"/>
              <a:r>
                <a:rPr lang="en-US" sz="1400" dirty="0">
                  <a:solidFill>
                    <a:schemeClr val="accent2"/>
                  </a:solidFill>
                  <a:latin typeface="Arial" panose="020B0604020202020204" pitchFamily="34" charset="0"/>
                  <a:cs typeface="Arial" panose="020B0604020202020204" pitchFamily="34" charset="0"/>
                </a:rPr>
                <a:t>Coverage Review</a:t>
              </a:r>
            </a:p>
          </p:txBody>
        </p:sp>
        <p:cxnSp>
          <p:nvCxnSpPr>
            <p:cNvPr id="33" name="Straight Connector 32">
              <a:extLst>
                <a:ext uri="{FF2B5EF4-FFF2-40B4-BE49-F238E27FC236}">
                  <a16:creationId xmlns:a16="http://schemas.microsoft.com/office/drawing/2014/main" id="{73EFC236-963F-5A4C-A9FB-96988374504E}"/>
                </a:ext>
              </a:extLst>
            </p:cNvPr>
            <p:cNvCxnSpPr/>
            <p:nvPr/>
          </p:nvCxnSpPr>
          <p:spPr>
            <a:xfrm>
              <a:off x="5389776" y="3895585"/>
              <a:ext cx="1426128" cy="0"/>
            </a:xfrm>
            <a:prstGeom prst="line">
              <a:avLst/>
            </a:prstGeom>
            <a:ln w="12700">
              <a:solidFill>
                <a:srgbClr val="BA202F"/>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4D95874F-981A-496D-A494-1911CE64403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697610" y="2249039"/>
              <a:ext cx="800018" cy="800818"/>
            </a:xfrm>
            <a:prstGeom prst="rect">
              <a:avLst/>
            </a:prstGeom>
          </p:spPr>
        </p:pic>
      </p:grpSp>
      <p:grpSp>
        <p:nvGrpSpPr>
          <p:cNvPr id="5" name="Group 4">
            <a:extLst>
              <a:ext uri="{FF2B5EF4-FFF2-40B4-BE49-F238E27FC236}">
                <a16:creationId xmlns:a16="http://schemas.microsoft.com/office/drawing/2014/main" id="{F7912243-DCDA-8446-9406-5F13EC7CBC49}"/>
              </a:ext>
            </a:extLst>
          </p:cNvPr>
          <p:cNvGrpSpPr/>
          <p:nvPr/>
        </p:nvGrpSpPr>
        <p:grpSpPr>
          <a:xfrm>
            <a:off x="7889828" y="1881765"/>
            <a:ext cx="2382956" cy="2753831"/>
            <a:chOff x="7889828" y="1881765"/>
            <a:chExt cx="2382956" cy="2753831"/>
          </a:xfrm>
        </p:grpSpPr>
        <p:sp>
          <p:nvSpPr>
            <p:cNvPr id="30" name="Diamond 29">
              <a:extLst>
                <a:ext uri="{FF2B5EF4-FFF2-40B4-BE49-F238E27FC236}">
                  <a16:creationId xmlns:a16="http://schemas.microsoft.com/office/drawing/2014/main" id="{D61C41C5-4311-6048-AB93-3BB3D4596865}"/>
                </a:ext>
              </a:extLst>
            </p:cNvPr>
            <p:cNvSpPr/>
            <p:nvPr/>
          </p:nvSpPr>
          <p:spPr>
            <a:xfrm>
              <a:off x="8313623" y="1881765"/>
              <a:ext cx="1535373" cy="1535373"/>
            </a:xfrm>
            <a:prstGeom prst="diamond">
              <a:avLst/>
            </a:prstGeom>
            <a:solidFill>
              <a:srgbClr val="002551"/>
            </a:solidFill>
            <a:ln w="0">
              <a:solidFill>
                <a:srgbClr val="194F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latin typeface="Arial" panose="020B0604020202020204" pitchFamily="34" charset="0"/>
                <a:cs typeface="Arial" panose="020B0604020202020204" pitchFamily="34" charset="0"/>
              </a:endParaRPr>
            </a:p>
          </p:txBody>
        </p:sp>
        <p:sp>
          <p:nvSpPr>
            <p:cNvPr id="29" name="Rectangle 28">
              <a:extLst>
                <a:ext uri="{FF2B5EF4-FFF2-40B4-BE49-F238E27FC236}">
                  <a16:creationId xmlns:a16="http://schemas.microsoft.com/office/drawing/2014/main" id="{842225A8-23F7-9643-8511-2B6F210CB930}"/>
                </a:ext>
              </a:extLst>
            </p:cNvPr>
            <p:cNvSpPr/>
            <p:nvPr/>
          </p:nvSpPr>
          <p:spPr>
            <a:xfrm>
              <a:off x="7889828" y="3982147"/>
              <a:ext cx="2382956" cy="653449"/>
            </a:xfrm>
            <a:prstGeom prst="rect">
              <a:avLst/>
            </a:prstGeom>
          </p:spPr>
          <p:txBody>
            <a:bodyPr wrap="square">
              <a:spAutoFit/>
            </a:bodyPr>
            <a:lstStyle/>
            <a:p>
              <a:pPr marL="171450" indent="-171450" fontAlgn="base">
                <a:lnSpc>
                  <a:spcPts val="1480"/>
                </a:lnSpc>
                <a:spcBef>
                  <a:spcPct val="0"/>
                </a:spcBef>
                <a:spcAft>
                  <a:spcPct val="0"/>
                </a:spcAft>
                <a:buFont typeface="Arial" panose="020B0604020202020204" pitchFamily="34" charset="0"/>
                <a:buChar char="•"/>
                <a:defRPr/>
              </a:pPr>
              <a:r>
                <a:rPr lang="en-US" sz="1100" dirty="0">
                  <a:solidFill>
                    <a:schemeClr val="tx2"/>
                  </a:solidFill>
                  <a:latin typeface="Arial" panose="020B0604020202020204" pitchFamily="34" charset="0"/>
                  <a:cs typeface="Arial" panose="020B0604020202020204" pitchFamily="34" charset="0"/>
                </a:rPr>
                <a:t>Share Findings</a:t>
              </a:r>
            </a:p>
            <a:p>
              <a:pPr marL="171450" indent="-171450" fontAlgn="base">
                <a:lnSpc>
                  <a:spcPts val="1480"/>
                </a:lnSpc>
                <a:spcBef>
                  <a:spcPct val="0"/>
                </a:spcBef>
                <a:spcAft>
                  <a:spcPct val="0"/>
                </a:spcAft>
                <a:buFont typeface="Arial" panose="020B0604020202020204" pitchFamily="34" charset="0"/>
                <a:buChar char="•"/>
                <a:defRPr/>
              </a:pPr>
              <a:r>
                <a:rPr lang="en-US" sz="1100" dirty="0">
                  <a:solidFill>
                    <a:schemeClr val="tx2"/>
                  </a:solidFill>
                  <a:latin typeface="Arial" panose="020B0604020202020204" pitchFamily="34" charset="0"/>
                  <a:cs typeface="Arial" panose="020B0604020202020204" pitchFamily="34" charset="0"/>
                </a:rPr>
                <a:t>Determine opportunity to move forward</a:t>
              </a:r>
            </a:p>
          </p:txBody>
        </p:sp>
        <p:sp>
          <p:nvSpPr>
            <p:cNvPr id="39" name="TextBox 38">
              <a:extLst>
                <a:ext uri="{FF2B5EF4-FFF2-40B4-BE49-F238E27FC236}">
                  <a16:creationId xmlns:a16="http://schemas.microsoft.com/office/drawing/2014/main" id="{D5C8D96F-C553-E84C-B244-90DFB663F820}"/>
                </a:ext>
              </a:extLst>
            </p:cNvPr>
            <p:cNvSpPr txBox="1"/>
            <p:nvPr/>
          </p:nvSpPr>
          <p:spPr>
            <a:xfrm>
              <a:off x="7982226" y="3586840"/>
              <a:ext cx="2218105" cy="307777"/>
            </a:xfrm>
            <a:prstGeom prst="rect">
              <a:avLst/>
            </a:prstGeom>
            <a:noFill/>
          </p:spPr>
          <p:txBody>
            <a:bodyPr wrap="square" rtlCol="0">
              <a:spAutoFit/>
            </a:bodyPr>
            <a:lstStyle/>
            <a:p>
              <a:pPr algn="ctr"/>
              <a:r>
                <a:rPr lang="en-US" sz="1400" dirty="0">
                  <a:solidFill>
                    <a:schemeClr val="accent2"/>
                  </a:solidFill>
                  <a:latin typeface="Arial" panose="020B0604020202020204" pitchFamily="34" charset="0"/>
                  <a:cs typeface="Arial" panose="020B0604020202020204" pitchFamily="34" charset="0"/>
                </a:rPr>
                <a:t>Discussion</a:t>
              </a:r>
            </a:p>
          </p:txBody>
        </p:sp>
        <p:cxnSp>
          <p:nvCxnSpPr>
            <p:cNvPr id="40" name="Straight Connector 39">
              <a:extLst>
                <a:ext uri="{FF2B5EF4-FFF2-40B4-BE49-F238E27FC236}">
                  <a16:creationId xmlns:a16="http://schemas.microsoft.com/office/drawing/2014/main" id="{9DB1603D-8479-974C-B8F2-662D0475CB7B}"/>
                </a:ext>
              </a:extLst>
            </p:cNvPr>
            <p:cNvCxnSpPr/>
            <p:nvPr/>
          </p:nvCxnSpPr>
          <p:spPr>
            <a:xfrm>
              <a:off x="8378211" y="3895585"/>
              <a:ext cx="1426128" cy="0"/>
            </a:xfrm>
            <a:prstGeom prst="line">
              <a:avLst/>
            </a:prstGeom>
            <a:ln w="12700">
              <a:solidFill>
                <a:srgbClr val="BA202F"/>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155F1302-84B4-454F-9326-D359558FF395}"/>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8704827" y="2315508"/>
              <a:ext cx="752965" cy="667880"/>
            </a:xfrm>
            <a:prstGeom prst="rect">
              <a:avLst/>
            </a:prstGeom>
          </p:spPr>
        </p:pic>
      </p:grpSp>
      <p:sp>
        <p:nvSpPr>
          <p:cNvPr id="20" name="Rectangle 19">
            <a:extLst>
              <a:ext uri="{FF2B5EF4-FFF2-40B4-BE49-F238E27FC236}">
                <a16:creationId xmlns:a16="http://schemas.microsoft.com/office/drawing/2014/main" id="{648091F0-0783-DE49-8045-9E52DBDF6A17}"/>
              </a:ext>
            </a:extLst>
          </p:cNvPr>
          <p:cNvSpPr/>
          <p:nvPr/>
        </p:nvSpPr>
        <p:spPr>
          <a:xfrm rot="5400000">
            <a:off x="5503978" y="831511"/>
            <a:ext cx="217938" cy="11225891"/>
          </a:xfrm>
          <a:prstGeom prst="rect">
            <a:avLst/>
          </a:prstGeom>
          <a:solidFill>
            <a:srgbClr val="002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descr="BB008 TangleB-RGB_1000px_digital.png">
            <a:extLst>
              <a:ext uri="{FF2B5EF4-FFF2-40B4-BE49-F238E27FC236}">
                <a16:creationId xmlns:a16="http://schemas.microsoft.com/office/drawing/2014/main" id="{833D297F-A62C-C84F-AEE5-034CBD165EE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322182" y="6248305"/>
            <a:ext cx="353868" cy="362684"/>
          </a:xfrm>
          <a:prstGeom prst="rect">
            <a:avLst/>
          </a:prstGeom>
          <a:noFill/>
          <a:extLst>
            <a:ext uri="{909E8E84-426E-40DD-AFC4-6F175D3DCCD1}">
              <a14:hiddenFill xmlns:a14="http://schemas.microsoft.com/office/drawing/2010/main">
                <a:solidFill>
                  <a:srgbClr val="FFFFFF"/>
                </a:solidFill>
              </a14:hiddenFill>
            </a:ext>
          </a:extLst>
        </p:spPr>
      </p:pic>
      <p:sp>
        <p:nvSpPr>
          <p:cNvPr id="28" name="Title 1">
            <a:extLst>
              <a:ext uri="{FF2B5EF4-FFF2-40B4-BE49-F238E27FC236}">
                <a16:creationId xmlns:a16="http://schemas.microsoft.com/office/drawing/2014/main" id="{6044A847-FB67-4A92-AD82-92FD6D48818F}"/>
              </a:ext>
            </a:extLst>
          </p:cNvPr>
          <p:cNvSpPr txBox="1">
            <a:spLocks/>
          </p:cNvSpPr>
          <p:nvPr/>
        </p:nvSpPr>
        <p:spPr>
          <a:xfrm>
            <a:off x="3678584" y="390732"/>
            <a:ext cx="4871479" cy="509136"/>
          </a:xfrm>
          <a:prstGeom prst="rect">
            <a:avLst/>
          </a:prstGeom>
          <a:no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solidFill>
                  <a:schemeClr val="bg1"/>
                </a:solidFill>
                <a:latin typeface="Arial" panose="020B0604020202020204" pitchFamily="34" charset="0"/>
                <a:cs typeface="Arial" panose="020B0604020202020204" pitchFamily="34" charset="0"/>
              </a:rPr>
              <a:t>Coverage Review Process</a:t>
            </a:r>
            <a:endParaRPr lang="id-ID" sz="2400" spc="120" dirty="0">
              <a:solidFill>
                <a:schemeClr val="bg1"/>
              </a:solidFill>
              <a:latin typeface="Arial" panose="020B0604020202020204" pitchFamily="34" charset="0"/>
              <a:cs typeface="Arial" panose="020B0604020202020204" pitchFamily="34" charset="0"/>
            </a:endParaRPr>
          </a:p>
        </p:txBody>
      </p:sp>
      <p:sp>
        <p:nvSpPr>
          <p:cNvPr id="32" name="Text Placeholder 6">
            <a:extLst>
              <a:ext uri="{FF2B5EF4-FFF2-40B4-BE49-F238E27FC236}">
                <a16:creationId xmlns:a16="http://schemas.microsoft.com/office/drawing/2014/main" id="{82954619-0E56-46D3-9C0B-729405EBC2D1}"/>
              </a:ext>
            </a:extLst>
          </p:cNvPr>
          <p:cNvSpPr txBox="1">
            <a:spLocks/>
          </p:cNvSpPr>
          <p:nvPr/>
        </p:nvSpPr>
        <p:spPr>
          <a:xfrm>
            <a:off x="3878429" y="982513"/>
            <a:ext cx="4472609" cy="217935"/>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1200" b="0" i="0" kern="1200" spc="140" baseline="0">
                <a:solidFill>
                  <a:schemeClr val="tx1">
                    <a:lumMod val="75000"/>
                    <a:lumOff val="2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id-ID" sz="1400" spc="0" dirty="0">
              <a:solidFill>
                <a:schemeClr val="accent2"/>
              </a:solidFill>
            </a:endParaRPr>
          </a:p>
        </p:txBody>
      </p:sp>
    </p:spTree>
    <p:extLst>
      <p:ext uri="{BB962C8B-B14F-4D97-AF65-F5344CB8AC3E}">
        <p14:creationId xmlns:p14="http://schemas.microsoft.com/office/powerpoint/2010/main" val="4062078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553F0D4-05FD-4A4C-BEEA-ADE28E8C2C72}"/>
              </a:ext>
            </a:extLst>
          </p:cNvPr>
          <p:cNvSpPr/>
          <p:nvPr/>
        </p:nvSpPr>
        <p:spPr>
          <a:xfrm>
            <a:off x="0" y="0"/>
            <a:ext cx="6930189" cy="6111943"/>
          </a:xfrm>
          <a:prstGeom prst="rect">
            <a:avLst/>
          </a:prstGeom>
          <a:blipFill>
            <a:blip r:embed="rId3"/>
            <a:stretch>
              <a:fillRect l="-26757" t="-3362" r="-39595" b="-288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789ED7DB-6A79-F344-AD15-7B0721A7AE60}"/>
              </a:ext>
            </a:extLst>
          </p:cNvPr>
          <p:cNvCxnSpPr>
            <a:cxnSpLocks/>
          </p:cNvCxnSpPr>
          <p:nvPr/>
        </p:nvCxnSpPr>
        <p:spPr>
          <a:xfrm>
            <a:off x="0" y="6109972"/>
            <a:ext cx="6930189" cy="0"/>
          </a:xfrm>
          <a:prstGeom prst="line">
            <a:avLst/>
          </a:prstGeom>
          <a:ln w="28575">
            <a:solidFill>
              <a:srgbClr val="BA202F"/>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8691537A-57FA-4C0D-BB7D-44BC305D033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174548" y="4995314"/>
            <a:ext cx="2719394" cy="481332"/>
          </a:xfrm>
          <a:prstGeom prst="rect">
            <a:avLst/>
          </a:prstGeom>
        </p:spPr>
      </p:pic>
      <p:sp>
        <p:nvSpPr>
          <p:cNvPr id="16" name="Rectangle 15">
            <a:extLst>
              <a:ext uri="{FF2B5EF4-FFF2-40B4-BE49-F238E27FC236}">
                <a16:creationId xmlns:a16="http://schemas.microsoft.com/office/drawing/2014/main" id="{A3AC3B2D-01AA-4916-90F5-8D7154B4FE53}"/>
              </a:ext>
            </a:extLst>
          </p:cNvPr>
          <p:cNvSpPr/>
          <p:nvPr/>
        </p:nvSpPr>
        <p:spPr>
          <a:xfrm>
            <a:off x="7807869" y="5634045"/>
            <a:ext cx="3493635" cy="545599"/>
          </a:xfrm>
          <a:prstGeom prst="rect">
            <a:avLst/>
          </a:prstGeom>
        </p:spPr>
        <p:txBody>
          <a:bodyPr wrap="square" anchor="b">
            <a:spAutoFit/>
          </a:bodyPr>
          <a:lstStyle/>
          <a:p>
            <a:pPr algn="just">
              <a:lnSpc>
                <a:spcPts val="940"/>
              </a:lnSpc>
            </a:pPr>
            <a:r>
              <a:rPr lang="en-US" sz="700" b="1" i="1" dirty="0">
                <a:solidFill>
                  <a:srgbClr val="002551"/>
                </a:solidFill>
                <a:latin typeface="Arial" panose="020B0604020202020204" pitchFamily="34" charset="0"/>
                <a:cs typeface="Arial" panose="020B0604020202020204" pitchFamily="34" charset="0"/>
              </a:rPr>
              <a:t>The Cheetah: </a:t>
            </a:r>
            <a:r>
              <a:rPr lang="en-US" sz="700" i="1" dirty="0">
                <a:solidFill>
                  <a:srgbClr val="002551"/>
                </a:solidFill>
                <a:latin typeface="Arial" panose="020B0604020202020204" pitchFamily="34" charset="0"/>
                <a:cs typeface="Arial" panose="020B0604020202020204" pitchFamily="34" charset="0"/>
              </a:rPr>
              <a:t>Since our beginning, we have known that doing the best for our customers requires constant persistence and vision. The cheetah, which represents vision, swiftness, strength, and agility, embodies our company culture and has served as a symbol for Brown &amp; Brown since the 1980s. </a:t>
            </a:r>
          </a:p>
        </p:txBody>
      </p:sp>
      <p:grpSp>
        <p:nvGrpSpPr>
          <p:cNvPr id="20" name="Group 19">
            <a:extLst>
              <a:ext uri="{FF2B5EF4-FFF2-40B4-BE49-F238E27FC236}">
                <a16:creationId xmlns:a16="http://schemas.microsoft.com/office/drawing/2014/main" id="{4CEF2F84-1A6D-4E03-8407-92857D2B49CB}"/>
              </a:ext>
            </a:extLst>
          </p:cNvPr>
          <p:cNvGrpSpPr/>
          <p:nvPr/>
        </p:nvGrpSpPr>
        <p:grpSpPr>
          <a:xfrm>
            <a:off x="7132329" y="2284223"/>
            <a:ext cx="4844717" cy="3081356"/>
            <a:chOff x="7218947" y="2941878"/>
            <a:chExt cx="4707985" cy="3081356"/>
          </a:xfrm>
        </p:grpSpPr>
        <p:sp>
          <p:nvSpPr>
            <p:cNvPr id="21" name="Text Placeholder 5">
              <a:extLst>
                <a:ext uri="{FF2B5EF4-FFF2-40B4-BE49-F238E27FC236}">
                  <a16:creationId xmlns:a16="http://schemas.microsoft.com/office/drawing/2014/main" id="{FF107542-7FF8-414F-8BFF-5846654A13E5}"/>
                </a:ext>
              </a:extLst>
            </p:cNvPr>
            <p:cNvSpPr txBox="1">
              <a:spLocks/>
            </p:cNvSpPr>
            <p:nvPr/>
          </p:nvSpPr>
          <p:spPr>
            <a:xfrm>
              <a:off x="7218947" y="2941878"/>
              <a:ext cx="4707985" cy="3081356"/>
            </a:xfrm>
            <a:prstGeom prst="rect">
              <a:avLst/>
            </a:prstGeom>
          </p:spPr>
          <p:txBody>
            <a:bodyPr wrap="square" anchor="t">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500" b="1" dirty="0">
                  <a:solidFill>
                    <a:srgbClr val="002551"/>
                  </a:solidFill>
                  <a:latin typeface="Arial" panose="020B0604020202020204" pitchFamily="34" charset="0"/>
                  <a:cs typeface="Arial" panose="020B0604020202020204" pitchFamily="34" charset="0"/>
                </a:rPr>
                <a:t>For additional information:</a:t>
              </a:r>
            </a:p>
            <a:p>
              <a:pPr marL="0" indent="0" algn="ctr">
                <a:lnSpc>
                  <a:spcPts val="1780"/>
                </a:lnSpc>
                <a:buNone/>
              </a:pPr>
              <a:r>
                <a:rPr lang="en-US" sz="1400" b="1" dirty="0">
                  <a:solidFill>
                    <a:srgbClr val="002551"/>
                  </a:solidFill>
                  <a:latin typeface="Arial" panose="020B0604020202020204" pitchFamily="34" charset="0"/>
                  <a:cs typeface="Arial" panose="020B0604020202020204" pitchFamily="34" charset="0"/>
                </a:rPr>
                <a:t>Corey Broadhurst</a:t>
              </a:r>
            </a:p>
            <a:p>
              <a:pPr marL="0" indent="0" algn="ctr">
                <a:lnSpc>
                  <a:spcPts val="1780"/>
                </a:lnSpc>
                <a:buNone/>
              </a:pPr>
              <a:r>
                <a:rPr lang="en-US" sz="1400" i="1" dirty="0">
                  <a:solidFill>
                    <a:srgbClr val="002551"/>
                  </a:solidFill>
                  <a:latin typeface="Arial" panose="020B0604020202020204" pitchFamily="34" charset="0"/>
                  <a:cs typeface="Arial" panose="020B0604020202020204" pitchFamily="34" charset="0"/>
                </a:rPr>
                <a:t>Commercial Insurance Advisor</a:t>
              </a:r>
              <a:br>
                <a:rPr lang="en-US" sz="1400" dirty="0">
                  <a:solidFill>
                    <a:srgbClr val="002551"/>
                  </a:solidFill>
                  <a:latin typeface="Arial" panose="020B0604020202020204" pitchFamily="34" charset="0"/>
                  <a:cs typeface="Arial" panose="020B0604020202020204" pitchFamily="34" charset="0"/>
                </a:rPr>
              </a:br>
              <a:r>
                <a:rPr lang="en-US" sz="1400" dirty="0">
                  <a:solidFill>
                    <a:srgbClr val="002551"/>
                  </a:solidFill>
                  <a:latin typeface="Arial" panose="020B0604020202020204" pitchFamily="34" charset="0"/>
                  <a:cs typeface="Arial" panose="020B0604020202020204" pitchFamily="34" charset="0"/>
                </a:rPr>
                <a:t>(321) 214-2392|  cbroadhurst</a:t>
              </a:r>
              <a:r>
                <a:rPr lang="en-US" sz="1400" dirty="0">
                  <a:solidFill>
                    <a:srgbClr val="002551"/>
                  </a:solidFill>
                  <a:latin typeface="Arial" panose="020B0604020202020204" pitchFamily="34" charset="0"/>
                  <a:cs typeface="Arial" panose="020B0604020202020204" pitchFamily="34" charset="0"/>
                  <a:hlinkClick r:id="rId5"/>
                </a:rPr>
                <a:t>@bborlando.com</a:t>
              </a:r>
              <a:endParaRPr lang="en-US" sz="1400" dirty="0">
                <a:solidFill>
                  <a:srgbClr val="002551"/>
                </a:solidFill>
                <a:latin typeface="Arial" panose="020B0604020202020204" pitchFamily="34" charset="0"/>
                <a:cs typeface="Arial" panose="020B0604020202020204" pitchFamily="34" charset="0"/>
              </a:endParaRPr>
            </a:p>
            <a:p>
              <a:pPr marL="0" indent="0" algn="ctr">
                <a:buNone/>
              </a:pPr>
              <a:r>
                <a:rPr lang="en-US" sz="1200" i="1" dirty="0">
                  <a:solidFill>
                    <a:schemeClr val="tx1">
                      <a:lumMod val="50000"/>
                      <a:lumOff val="50000"/>
                    </a:schemeClr>
                  </a:solidFill>
                  <a:latin typeface="Arial" panose="020B0604020202020204" pitchFamily="34" charset="0"/>
                  <a:cs typeface="Arial" panose="020B0604020202020204" pitchFamily="34" charset="0"/>
                </a:rPr>
                <a:t>Brown &amp; Brown of Orlando</a:t>
              </a:r>
            </a:p>
            <a:p>
              <a:pPr marL="0" indent="0" algn="ctr">
                <a:lnSpc>
                  <a:spcPts val="1780"/>
                </a:lnSpc>
                <a:buNone/>
              </a:pPr>
              <a:r>
                <a:rPr lang="en-US" sz="1200" b="1" dirty="0">
                  <a:solidFill>
                    <a:srgbClr val="002551"/>
                  </a:solidFill>
                  <a:latin typeface="Arial" panose="020B0604020202020204" pitchFamily="34" charset="0"/>
                  <a:cs typeface="Arial" panose="020B0604020202020204" pitchFamily="34" charset="0"/>
                </a:rPr>
                <a:t>Alex Metka</a:t>
              </a:r>
            </a:p>
            <a:p>
              <a:pPr marL="0" indent="0" algn="ctr">
                <a:lnSpc>
                  <a:spcPts val="1780"/>
                </a:lnSpc>
                <a:buNone/>
              </a:pPr>
              <a:r>
                <a:rPr lang="en-US" sz="1200" i="1" dirty="0">
                  <a:solidFill>
                    <a:srgbClr val="002551"/>
                  </a:solidFill>
                  <a:latin typeface="Arial" panose="020B0604020202020204" pitchFamily="34" charset="0"/>
                  <a:cs typeface="Arial" panose="020B0604020202020204" pitchFamily="34" charset="0"/>
                </a:rPr>
                <a:t>Commercial Insurance Advisor- Small Commercial</a:t>
              </a:r>
              <a:br>
                <a:rPr lang="en-US" sz="1200" dirty="0">
                  <a:solidFill>
                    <a:srgbClr val="002551"/>
                  </a:solidFill>
                  <a:latin typeface="Arial" panose="020B0604020202020204" pitchFamily="34" charset="0"/>
                  <a:cs typeface="Arial" panose="020B0604020202020204" pitchFamily="34" charset="0"/>
                </a:rPr>
              </a:br>
              <a:r>
                <a:rPr lang="en-US" sz="1200" dirty="0">
                  <a:solidFill>
                    <a:srgbClr val="002551"/>
                  </a:solidFill>
                  <a:latin typeface="Arial" panose="020B0604020202020204" pitchFamily="34" charset="0"/>
                  <a:cs typeface="Arial" panose="020B0604020202020204" pitchFamily="34" charset="0"/>
                </a:rPr>
                <a:t>(321) 214-2327|  ametka</a:t>
              </a:r>
              <a:r>
                <a:rPr lang="en-US" sz="1200" dirty="0">
                  <a:solidFill>
                    <a:srgbClr val="002551"/>
                  </a:solidFill>
                  <a:latin typeface="Arial" panose="020B0604020202020204" pitchFamily="34" charset="0"/>
                  <a:cs typeface="Arial" panose="020B0604020202020204" pitchFamily="34" charset="0"/>
                  <a:hlinkClick r:id="rId5"/>
                </a:rPr>
                <a:t>@bborlando.com</a:t>
              </a:r>
              <a:endParaRPr lang="en-US" sz="1200" dirty="0">
                <a:solidFill>
                  <a:srgbClr val="002551"/>
                </a:solidFill>
                <a:latin typeface="Arial" panose="020B0604020202020204" pitchFamily="34" charset="0"/>
                <a:cs typeface="Arial" panose="020B0604020202020204" pitchFamily="34" charset="0"/>
              </a:endParaRPr>
            </a:p>
            <a:p>
              <a:pPr marL="0" indent="0" algn="ctr">
                <a:buNone/>
              </a:pPr>
              <a:endParaRPr lang="en-US" sz="1200" i="1" dirty="0">
                <a:solidFill>
                  <a:schemeClr val="tx1">
                    <a:lumMod val="50000"/>
                    <a:lumOff val="50000"/>
                  </a:schemeClr>
                </a:solidFill>
                <a:latin typeface="Arial" panose="020B0604020202020204" pitchFamily="34" charset="0"/>
                <a:cs typeface="Arial" panose="020B0604020202020204" pitchFamily="34" charset="0"/>
              </a:endParaRPr>
            </a:p>
            <a:p>
              <a:pPr marL="0" indent="0" algn="ctr">
                <a:buNone/>
              </a:pPr>
              <a:endParaRPr lang="en-US" sz="1200" i="1" dirty="0">
                <a:solidFill>
                  <a:schemeClr val="tx1">
                    <a:lumMod val="50000"/>
                    <a:lumOff val="50000"/>
                  </a:schemeClr>
                </a:solidFill>
                <a:latin typeface="Arial" panose="020B0604020202020204" pitchFamily="34" charset="0"/>
                <a:cs typeface="Arial" panose="020B0604020202020204" pitchFamily="34" charset="0"/>
              </a:endParaRPr>
            </a:p>
          </p:txBody>
        </p:sp>
        <p:cxnSp>
          <p:nvCxnSpPr>
            <p:cNvPr id="22" name="Straight Connector 21">
              <a:extLst>
                <a:ext uri="{FF2B5EF4-FFF2-40B4-BE49-F238E27FC236}">
                  <a16:creationId xmlns:a16="http://schemas.microsoft.com/office/drawing/2014/main" id="{7D665D09-D6AE-454C-9B75-934688EBE09C}"/>
                </a:ext>
              </a:extLst>
            </p:cNvPr>
            <p:cNvCxnSpPr>
              <a:cxnSpLocks/>
            </p:cNvCxnSpPr>
            <p:nvPr/>
          </p:nvCxnSpPr>
          <p:spPr>
            <a:xfrm>
              <a:off x="7435516" y="3249943"/>
              <a:ext cx="4235116" cy="0"/>
            </a:xfrm>
            <a:prstGeom prst="line">
              <a:avLst/>
            </a:prstGeom>
            <a:ln w="12700">
              <a:solidFill>
                <a:srgbClr val="BA202F"/>
              </a:solidFill>
            </a:ln>
          </p:spPr>
          <p:style>
            <a:lnRef idx="1">
              <a:schemeClr val="accent1"/>
            </a:lnRef>
            <a:fillRef idx="0">
              <a:schemeClr val="accent1"/>
            </a:fillRef>
            <a:effectRef idx="0">
              <a:schemeClr val="accent1"/>
            </a:effectRef>
            <a:fontRef idx="minor">
              <a:schemeClr val="tx1"/>
            </a:fontRef>
          </p:style>
        </p:cxnSp>
      </p:grpSp>
      <p:sp>
        <p:nvSpPr>
          <p:cNvPr id="2" name="TextBox 1">
            <a:extLst>
              <a:ext uri="{FF2B5EF4-FFF2-40B4-BE49-F238E27FC236}">
                <a16:creationId xmlns:a16="http://schemas.microsoft.com/office/drawing/2014/main" id="{FD8E3EED-589A-4346-B148-8664AA399FCC}"/>
              </a:ext>
            </a:extLst>
          </p:cNvPr>
          <p:cNvSpPr txBox="1"/>
          <p:nvPr/>
        </p:nvSpPr>
        <p:spPr>
          <a:xfrm>
            <a:off x="8093175" y="1012022"/>
            <a:ext cx="2800767" cy="369332"/>
          </a:xfrm>
          <a:prstGeom prst="rect">
            <a:avLst/>
          </a:prstGeom>
          <a:noFill/>
        </p:spPr>
        <p:txBody>
          <a:bodyPr wrap="none" rtlCol="0">
            <a:spAutoFit/>
          </a:bodyPr>
          <a:lstStyle/>
          <a:p>
            <a:r>
              <a:rPr lang="en-US" dirty="0">
                <a:solidFill>
                  <a:srgbClr val="FF0000"/>
                </a:solidFill>
              </a:rPr>
              <a:t>Questions or Comments?</a:t>
            </a:r>
          </a:p>
        </p:txBody>
      </p:sp>
    </p:spTree>
    <p:extLst>
      <p:ext uri="{BB962C8B-B14F-4D97-AF65-F5344CB8AC3E}">
        <p14:creationId xmlns:p14="http://schemas.microsoft.com/office/powerpoint/2010/main" val="1278250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E386EA1-ABDA-5347-B1E3-8542E707D859}"/>
              </a:ext>
            </a:extLst>
          </p:cNvPr>
          <p:cNvSpPr/>
          <p:nvPr/>
        </p:nvSpPr>
        <p:spPr>
          <a:xfrm rot="5400000">
            <a:off x="5503978" y="831511"/>
            <a:ext cx="217938" cy="11225891"/>
          </a:xfrm>
          <a:prstGeom prst="rect">
            <a:avLst/>
          </a:prstGeom>
          <a:solidFill>
            <a:srgbClr val="002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9C2D5A7E-BFC8-5243-A360-7C242894CE7C}"/>
              </a:ext>
            </a:extLst>
          </p:cNvPr>
          <p:cNvSpPr/>
          <p:nvPr/>
        </p:nvSpPr>
        <p:spPr>
          <a:xfrm>
            <a:off x="0" y="0"/>
            <a:ext cx="4607842" cy="6858000"/>
          </a:xfrm>
          <a:prstGeom prst="rect">
            <a:avLst/>
          </a:prstGeom>
          <a:solidFill>
            <a:srgbClr val="002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 name="Straight Connector 2">
            <a:extLst>
              <a:ext uri="{FF2B5EF4-FFF2-40B4-BE49-F238E27FC236}">
                <a16:creationId xmlns:a16="http://schemas.microsoft.com/office/drawing/2014/main" id="{905B701A-FDBF-C44B-A2BE-F8DEF09E52C6}"/>
              </a:ext>
            </a:extLst>
          </p:cNvPr>
          <p:cNvCxnSpPr>
            <a:cxnSpLocks/>
          </p:cNvCxnSpPr>
          <p:nvPr/>
        </p:nvCxnSpPr>
        <p:spPr>
          <a:xfrm flipV="1">
            <a:off x="4607842" y="1"/>
            <a:ext cx="0" cy="6857999"/>
          </a:xfrm>
          <a:prstGeom prst="line">
            <a:avLst/>
          </a:prstGeom>
          <a:ln w="19050">
            <a:solidFill>
              <a:srgbClr val="BA202F"/>
            </a:solidFill>
          </a:ln>
        </p:spPr>
        <p:style>
          <a:lnRef idx="1">
            <a:schemeClr val="accent1"/>
          </a:lnRef>
          <a:fillRef idx="0">
            <a:schemeClr val="accent1"/>
          </a:fillRef>
          <a:effectRef idx="0">
            <a:schemeClr val="accent1"/>
          </a:effectRef>
          <a:fontRef idx="minor">
            <a:schemeClr val="tx1"/>
          </a:fontRef>
        </p:style>
      </p:cxnSp>
      <p:sp>
        <p:nvSpPr>
          <p:cNvPr id="4" name="Parallelogram 3">
            <a:extLst>
              <a:ext uri="{FF2B5EF4-FFF2-40B4-BE49-F238E27FC236}">
                <a16:creationId xmlns:a16="http://schemas.microsoft.com/office/drawing/2014/main" id="{4AE2CAAA-3F90-B24E-A2FF-6815AF1B00CB}"/>
              </a:ext>
            </a:extLst>
          </p:cNvPr>
          <p:cNvSpPr/>
          <p:nvPr/>
        </p:nvSpPr>
        <p:spPr>
          <a:xfrm flipH="1">
            <a:off x="6511396" y="2112344"/>
            <a:ext cx="570139" cy="370220"/>
          </a:xfrm>
          <a:prstGeom prst="parallelogram">
            <a:avLst/>
          </a:prstGeom>
          <a:solidFill>
            <a:srgbClr val="002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200" dirty="0">
                <a:latin typeface="Arial" panose="020B0604020202020204" pitchFamily="34" charset="0"/>
                <a:cs typeface="Arial" panose="020B0604020202020204" pitchFamily="34" charset="0"/>
              </a:rPr>
              <a:t>1</a:t>
            </a:r>
          </a:p>
        </p:txBody>
      </p:sp>
      <p:sp>
        <p:nvSpPr>
          <p:cNvPr id="5" name="Parallelogram 4">
            <a:extLst>
              <a:ext uri="{FF2B5EF4-FFF2-40B4-BE49-F238E27FC236}">
                <a16:creationId xmlns:a16="http://schemas.microsoft.com/office/drawing/2014/main" id="{A5E9CB18-916F-DE4B-9478-53FAA7A70B4A}"/>
              </a:ext>
            </a:extLst>
          </p:cNvPr>
          <p:cNvSpPr/>
          <p:nvPr/>
        </p:nvSpPr>
        <p:spPr>
          <a:xfrm flipH="1">
            <a:off x="6779277" y="2816241"/>
            <a:ext cx="570139" cy="370220"/>
          </a:xfrm>
          <a:prstGeom prst="parallelogram">
            <a:avLst/>
          </a:prstGeom>
          <a:solidFill>
            <a:srgbClr val="002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200" dirty="0">
                <a:latin typeface="Arial" panose="020B0604020202020204" pitchFamily="34" charset="0"/>
                <a:cs typeface="Arial" panose="020B0604020202020204" pitchFamily="34" charset="0"/>
              </a:rPr>
              <a:t>2</a:t>
            </a:r>
          </a:p>
        </p:txBody>
      </p:sp>
      <p:sp>
        <p:nvSpPr>
          <p:cNvPr id="6" name="Parallelogram 5">
            <a:extLst>
              <a:ext uri="{FF2B5EF4-FFF2-40B4-BE49-F238E27FC236}">
                <a16:creationId xmlns:a16="http://schemas.microsoft.com/office/drawing/2014/main" id="{FD1B5EC0-2F4D-8B41-B4A8-E7C8CC940FD8}"/>
              </a:ext>
            </a:extLst>
          </p:cNvPr>
          <p:cNvSpPr/>
          <p:nvPr/>
        </p:nvSpPr>
        <p:spPr>
          <a:xfrm flipH="1">
            <a:off x="7088135" y="3520139"/>
            <a:ext cx="570139" cy="370220"/>
          </a:xfrm>
          <a:prstGeom prst="parallelogram">
            <a:avLst/>
          </a:prstGeom>
          <a:solidFill>
            <a:srgbClr val="002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200" dirty="0">
                <a:latin typeface="Arial" panose="020B0604020202020204" pitchFamily="34" charset="0"/>
                <a:cs typeface="Arial" panose="020B0604020202020204" pitchFamily="34" charset="0"/>
              </a:rPr>
              <a:t>3</a:t>
            </a:r>
          </a:p>
        </p:txBody>
      </p:sp>
      <p:sp>
        <p:nvSpPr>
          <p:cNvPr id="7" name="Parallelogram 6">
            <a:extLst>
              <a:ext uri="{FF2B5EF4-FFF2-40B4-BE49-F238E27FC236}">
                <a16:creationId xmlns:a16="http://schemas.microsoft.com/office/drawing/2014/main" id="{9374DE53-87BB-5E42-9701-8508001C3ADB}"/>
              </a:ext>
            </a:extLst>
          </p:cNvPr>
          <p:cNvSpPr/>
          <p:nvPr/>
        </p:nvSpPr>
        <p:spPr>
          <a:xfrm flipH="1">
            <a:off x="7416054" y="4229933"/>
            <a:ext cx="570139" cy="370220"/>
          </a:xfrm>
          <a:prstGeom prst="parallelogram">
            <a:avLst/>
          </a:prstGeom>
          <a:solidFill>
            <a:srgbClr val="002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200" dirty="0">
                <a:latin typeface="Arial" panose="020B0604020202020204" pitchFamily="34" charset="0"/>
                <a:cs typeface="Arial" panose="020B0604020202020204" pitchFamily="34" charset="0"/>
              </a:rPr>
              <a:t>4</a:t>
            </a:r>
          </a:p>
        </p:txBody>
      </p:sp>
      <p:sp>
        <p:nvSpPr>
          <p:cNvPr id="8" name="TextBox 7">
            <a:extLst>
              <a:ext uri="{FF2B5EF4-FFF2-40B4-BE49-F238E27FC236}">
                <a16:creationId xmlns:a16="http://schemas.microsoft.com/office/drawing/2014/main" id="{85C875AB-9208-6C42-9EC0-A8073CBE92E5}"/>
              </a:ext>
            </a:extLst>
          </p:cNvPr>
          <p:cNvSpPr txBox="1"/>
          <p:nvPr/>
        </p:nvSpPr>
        <p:spPr>
          <a:xfrm>
            <a:off x="7088135" y="2137170"/>
            <a:ext cx="3525436" cy="276999"/>
          </a:xfrm>
          <a:prstGeom prst="rect">
            <a:avLst/>
          </a:prstGeom>
          <a:noFill/>
        </p:spPr>
        <p:txBody>
          <a:bodyPr wrap="square" rtlCol="0">
            <a:spAutoFit/>
          </a:bodyPr>
          <a:lstStyle/>
          <a:p>
            <a:r>
              <a:rPr lang="en-US" sz="1200" dirty="0">
                <a:solidFill>
                  <a:schemeClr val="accent2"/>
                </a:solidFill>
                <a:latin typeface="Arial" panose="020B0604020202020204" pitchFamily="34" charset="0"/>
                <a:cs typeface="Arial" panose="020B0604020202020204" pitchFamily="34" charset="0"/>
              </a:rPr>
              <a:t>About Brown &amp; Brown Insurance</a:t>
            </a:r>
          </a:p>
        </p:txBody>
      </p:sp>
      <p:sp>
        <p:nvSpPr>
          <p:cNvPr id="9" name="TextBox 8">
            <a:extLst>
              <a:ext uri="{FF2B5EF4-FFF2-40B4-BE49-F238E27FC236}">
                <a16:creationId xmlns:a16="http://schemas.microsoft.com/office/drawing/2014/main" id="{3D9C7310-2A55-2140-BCF8-18522BCF801F}"/>
              </a:ext>
            </a:extLst>
          </p:cNvPr>
          <p:cNvSpPr txBox="1"/>
          <p:nvPr/>
        </p:nvSpPr>
        <p:spPr>
          <a:xfrm>
            <a:off x="7324613" y="2840448"/>
            <a:ext cx="3364408" cy="276999"/>
          </a:xfrm>
          <a:prstGeom prst="rect">
            <a:avLst/>
          </a:prstGeom>
          <a:noFill/>
        </p:spPr>
        <p:txBody>
          <a:bodyPr wrap="square" rtlCol="0">
            <a:spAutoFit/>
          </a:bodyPr>
          <a:lstStyle/>
          <a:p>
            <a:r>
              <a:rPr lang="en-US" sz="1200" dirty="0">
                <a:solidFill>
                  <a:schemeClr val="accent2"/>
                </a:solidFill>
                <a:latin typeface="Arial" panose="020B0604020202020204" pitchFamily="34" charset="0"/>
                <a:cs typeface="Arial" panose="020B0604020202020204" pitchFamily="34" charset="0"/>
              </a:rPr>
              <a:t>Risk Management Program Overview</a:t>
            </a:r>
          </a:p>
        </p:txBody>
      </p:sp>
      <p:sp>
        <p:nvSpPr>
          <p:cNvPr id="10" name="TextBox 9">
            <a:extLst>
              <a:ext uri="{FF2B5EF4-FFF2-40B4-BE49-F238E27FC236}">
                <a16:creationId xmlns:a16="http://schemas.microsoft.com/office/drawing/2014/main" id="{21F64D44-AED1-454E-BC37-887040D1EC4F}"/>
              </a:ext>
            </a:extLst>
          </p:cNvPr>
          <p:cNvSpPr txBox="1"/>
          <p:nvPr/>
        </p:nvSpPr>
        <p:spPr>
          <a:xfrm>
            <a:off x="7653673" y="3545671"/>
            <a:ext cx="2959898" cy="276999"/>
          </a:xfrm>
          <a:prstGeom prst="rect">
            <a:avLst/>
          </a:prstGeom>
          <a:noFill/>
        </p:spPr>
        <p:txBody>
          <a:bodyPr wrap="square" rtlCol="0">
            <a:spAutoFit/>
          </a:bodyPr>
          <a:lstStyle/>
          <a:p>
            <a:r>
              <a:rPr lang="en-US" sz="1200" dirty="0">
                <a:solidFill>
                  <a:schemeClr val="accent2"/>
                </a:solidFill>
                <a:latin typeface="Arial" panose="020B0604020202020204" pitchFamily="34" charset="0"/>
                <a:cs typeface="Arial" panose="020B0604020202020204" pitchFamily="34" charset="0"/>
              </a:rPr>
              <a:t>Coverage Review Process</a:t>
            </a:r>
          </a:p>
        </p:txBody>
      </p:sp>
      <p:sp>
        <p:nvSpPr>
          <p:cNvPr id="11" name="TextBox 10">
            <a:extLst>
              <a:ext uri="{FF2B5EF4-FFF2-40B4-BE49-F238E27FC236}">
                <a16:creationId xmlns:a16="http://schemas.microsoft.com/office/drawing/2014/main" id="{D1C63577-6DA3-DF47-BBD5-87B02D522964}"/>
              </a:ext>
            </a:extLst>
          </p:cNvPr>
          <p:cNvSpPr txBox="1"/>
          <p:nvPr/>
        </p:nvSpPr>
        <p:spPr>
          <a:xfrm>
            <a:off x="7994410" y="4250894"/>
            <a:ext cx="2619161" cy="276999"/>
          </a:xfrm>
          <a:prstGeom prst="rect">
            <a:avLst/>
          </a:prstGeom>
          <a:noFill/>
        </p:spPr>
        <p:txBody>
          <a:bodyPr wrap="square" rtlCol="0">
            <a:spAutoFit/>
          </a:bodyPr>
          <a:lstStyle/>
          <a:p>
            <a:r>
              <a:rPr lang="en-US" sz="1200" dirty="0">
                <a:solidFill>
                  <a:schemeClr val="accent2"/>
                </a:solidFill>
                <a:latin typeface="Arial" panose="020B0604020202020204" pitchFamily="34" charset="0"/>
                <a:cs typeface="Arial" panose="020B0604020202020204" pitchFamily="34" charset="0"/>
              </a:rPr>
              <a:t>Questions</a:t>
            </a:r>
          </a:p>
        </p:txBody>
      </p:sp>
      <p:pic>
        <p:nvPicPr>
          <p:cNvPr id="13" name="Picture 12" descr="BB008 TangleB-RGB_1000px_digital.png">
            <a:extLst>
              <a:ext uri="{FF2B5EF4-FFF2-40B4-BE49-F238E27FC236}">
                <a16:creationId xmlns:a16="http://schemas.microsoft.com/office/drawing/2014/main" id="{D103DA0D-C6ED-3F46-9BE7-C88F61B153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22182" y="6248305"/>
            <a:ext cx="353868" cy="362684"/>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D8A05841-46A0-A548-93B6-D52DCF72EEE5}"/>
              </a:ext>
            </a:extLst>
          </p:cNvPr>
          <p:cNvSpPr txBox="1"/>
          <p:nvPr/>
        </p:nvSpPr>
        <p:spPr>
          <a:xfrm>
            <a:off x="6902680" y="930468"/>
            <a:ext cx="3877616" cy="338554"/>
          </a:xfrm>
          <a:prstGeom prst="rect">
            <a:avLst/>
          </a:prstGeom>
          <a:noFill/>
        </p:spPr>
        <p:txBody>
          <a:bodyPr wrap="square" rtlCol="0">
            <a:spAutoFit/>
          </a:bodyPr>
          <a:lstStyle/>
          <a:p>
            <a:pPr algn="ctr"/>
            <a:r>
              <a:rPr lang="id-ID" sz="1600" spc="120" dirty="0">
                <a:solidFill>
                  <a:schemeClr val="accent1"/>
                </a:solidFill>
                <a:latin typeface="Arial" panose="020B0604020202020204" pitchFamily="34" charset="0"/>
                <a:cs typeface="Arial" panose="020B0604020202020204" pitchFamily="34" charset="0"/>
              </a:rPr>
              <a:t>Presentation</a:t>
            </a:r>
            <a:r>
              <a:rPr lang="en-US" sz="1600" spc="120" dirty="0">
                <a:solidFill>
                  <a:schemeClr val="accent1"/>
                </a:solidFill>
                <a:latin typeface="Arial" panose="020B0604020202020204" pitchFamily="34" charset="0"/>
                <a:cs typeface="Arial" panose="020B0604020202020204" pitchFamily="34" charset="0"/>
              </a:rPr>
              <a:t> </a:t>
            </a:r>
            <a:r>
              <a:rPr lang="id-ID" sz="1600" spc="120" dirty="0">
                <a:solidFill>
                  <a:schemeClr val="accent1"/>
                </a:solidFill>
                <a:latin typeface="Arial" panose="020B0604020202020204" pitchFamily="34" charset="0"/>
                <a:cs typeface="Arial" panose="020B0604020202020204" pitchFamily="34" charset="0"/>
              </a:rPr>
              <a:t>Agenda</a:t>
            </a:r>
          </a:p>
        </p:txBody>
      </p:sp>
      <p:cxnSp>
        <p:nvCxnSpPr>
          <p:cNvPr id="15" name="Straight Connector 14">
            <a:extLst>
              <a:ext uri="{FF2B5EF4-FFF2-40B4-BE49-F238E27FC236}">
                <a16:creationId xmlns:a16="http://schemas.microsoft.com/office/drawing/2014/main" id="{B2835E2A-46E7-194E-8114-45E7AEC76D44}"/>
              </a:ext>
            </a:extLst>
          </p:cNvPr>
          <p:cNvCxnSpPr>
            <a:cxnSpLocks/>
          </p:cNvCxnSpPr>
          <p:nvPr/>
        </p:nvCxnSpPr>
        <p:spPr>
          <a:xfrm>
            <a:off x="7064346" y="1371253"/>
            <a:ext cx="3549225" cy="0"/>
          </a:xfrm>
          <a:prstGeom prst="line">
            <a:avLst/>
          </a:prstGeom>
          <a:ln w="12700">
            <a:solidFill>
              <a:srgbClr val="BA202F"/>
            </a:solidFill>
          </a:ln>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59EE5A07-DE94-4F55-9F32-6EFDB76201D1}"/>
              </a:ext>
            </a:extLst>
          </p:cNvPr>
          <p:cNvPicPr>
            <a:picLocks noChangeAspect="1"/>
          </p:cNvPicPr>
          <p:nvPr/>
        </p:nvPicPr>
        <p:blipFill>
          <a:blip r:embed="rId3"/>
          <a:stretch>
            <a:fillRect/>
          </a:stretch>
        </p:blipFill>
        <p:spPr>
          <a:xfrm>
            <a:off x="282986" y="826105"/>
            <a:ext cx="4060037" cy="425297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68961824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1610507" y="1415361"/>
            <a:ext cx="8791731" cy="4633472"/>
          </a:xfrm>
          <a:prstGeom prst="rect">
            <a:avLst/>
          </a:prstGeom>
          <a:noFill/>
        </p:spPr>
        <p:txBody>
          <a:bodyPr vert="horz" wrap="none" lIns="0" tIns="0" rIns="0" bIns="0" numCol="2" spcCol="365760" rtlCol="0" anchor="t" anchorCtr="0">
            <a:noAutofit/>
          </a:bodyPr>
          <a:lstStyle/>
          <a:p>
            <a:pPr>
              <a:lnSpc>
                <a:spcPts val="1480"/>
              </a:lnSpc>
            </a:pPr>
            <a:endParaRPr lang="en-US" sz="11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F4860A8E-3B70-044C-A8A8-C4CD685D97B8}"/>
              </a:ext>
            </a:extLst>
          </p:cNvPr>
          <p:cNvSpPr/>
          <p:nvPr/>
        </p:nvSpPr>
        <p:spPr>
          <a:xfrm rot="5400000">
            <a:off x="5503978" y="831511"/>
            <a:ext cx="217938" cy="11225891"/>
          </a:xfrm>
          <a:prstGeom prst="rect">
            <a:avLst/>
          </a:prstGeom>
          <a:solidFill>
            <a:srgbClr val="002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BB008 TangleB-RGB_1000px_digital.png">
            <a:extLst>
              <a:ext uri="{FF2B5EF4-FFF2-40B4-BE49-F238E27FC236}">
                <a16:creationId xmlns:a16="http://schemas.microsoft.com/office/drawing/2014/main" id="{584BE3F5-5BED-B24B-95A3-75612BD519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22182" y="6248305"/>
            <a:ext cx="353868" cy="362684"/>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a:extLst>
              <a:ext uri="{FF2B5EF4-FFF2-40B4-BE49-F238E27FC236}">
                <a16:creationId xmlns:a16="http://schemas.microsoft.com/office/drawing/2014/main" id="{0D756FD4-7A13-0644-AD75-B81745126E5E}"/>
              </a:ext>
            </a:extLst>
          </p:cNvPr>
          <p:cNvGrpSpPr/>
          <p:nvPr/>
        </p:nvGrpSpPr>
        <p:grpSpPr>
          <a:xfrm>
            <a:off x="2757489" y="0"/>
            <a:ext cx="6629400" cy="899868"/>
            <a:chOff x="8141" y="0"/>
            <a:chExt cx="4471790" cy="899868"/>
          </a:xfrm>
        </p:grpSpPr>
        <p:sp>
          <p:nvSpPr>
            <p:cNvPr id="10" name="Rectangle 9">
              <a:extLst>
                <a:ext uri="{FF2B5EF4-FFF2-40B4-BE49-F238E27FC236}">
                  <a16:creationId xmlns:a16="http://schemas.microsoft.com/office/drawing/2014/main" id="{2B919255-AAB1-AA4E-9640-65E2C087CF6D}"/>
                </a:ext>
              </a:extLst>
            </p:cNvPr>
            <p:cNvSpPr/>
            <p:nvPr/>
          </p:nvSpPr>
          <p:spPr>
            <a:xfrm>
              <a:off x="8141" y="0"/>
              <a:ext cx="4471790" cy="899868"/>
            </a:xfrm>
            <a:prstGeom prst="rect">
              <a:avLst/>
            </a:prstGeom>
            <a:solidFill>
              <a:srgbClr val="002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75D4E726-2F7E-6844-BBB4-578414AF16D7}"/>
                </a:ext>
              </a:extLst>
            </p:cNvPr>
            <p:cNvCxnSpPr>
              <a:cxnSpLocks/>
            </p:cNvCxnSpPr>
            <p:nvPr/>
          </p:nvCxnSpPr>
          <p:spPr>
            <a:xfrm>
              <a:off x="8141" y="899868"/>
              <a:ext cx="4471790" cy="0"/>
            </a:xfrm>
            <a:prstGeom prst="line">
              <a:avLst/>
            </a:prstGeom>
            <a:ln w="28575">
              <a:solidFill>
                <a:srgbClr val="BA202F"/>
              </a:solidFill>
            </a:ln>
          </p:spPr>
          <p:style>
            <a:lnRef idx="1">
              <a:schemeClr val="accent1"/>
            </a:lnRef>
            <a:fillRef idx="0">
              <a:schemeClr val="accent1"/>
            </a:fillRef>
            <a:effectRef idx="0">
              <a:schemeClr val="accent1"/>
            </a:effectRef>
            <a:fontRef idx="minor">
              <a:schemeClr val="tx1"/>
            </a:fontRef>
          </p:style>
        </p:cxnSp>
      </p:grpSp>
      <p:sp>
        <p:nvSpPr>
          <p:cNvPr id="12" name="Title 1">
            <a:extLst>
              <a:ext uri="{FF2B5EF4-FFF2-40B4-BE49-F238E27FC236}">
                <a16:creationId xmlns:a16="http://schemas.microsoft.com/office/drawing/2014/main" id="{9B0AFCE0-726D-CE4E-9AE4-F3CE4FF05D14}"/>
              </a:ext>
            </a:extLst>
          </p:cNvPr>
          <p:cNvSpPr txBox="1">
            <a:spLocks/>
          </p:cNvSpPr>
          <p:nvPr/>
        </p:nvSpPr>
        <p:spPr>
          <a:xfrm>
            <a:off x="3678584" y="390732"/>
            <a:ext cx="4871479" cy="509136"/>
          </a:xfrm>
          <a:prstGeom prst="rect">
            <a:avLst/>
          </a:prstGeom>
          <a:no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spc="120" dirty="0">
                <a:solidFill>
                  <a:schemeClr val="bg1"/>
                </a:solidFill>
                <a:latin typeface="Arial" panose="020B0604020202020204" pitchFamily="34" charset="0"/>
                <a:cs typeface="Arial" panose="020B0604020202020204" pitchFamily="34" charset="0"/>
              </a:rPr>
              <a:t>Brown &amp; Brown Insurance</a:t>
            </a:r>
            <a:endParaRPr lang="id-ID" sz="2400" spc="120" dirty="0">
              <a:solidFill>
                <a:schemeClr val="bg1"/>
              </a:solidFill>
              <a:latin typeface="Arial" panose="020B0604020202020204" pitchFamily="34" charset="0"/>
              <a:cs typeface="Arial" panose="020B0604020202020204" pitchFamily="34" charset="0"/>
            </a:endParaRPr>
          </a:p>
        </p:txBody>
      </p:sp>
      <p:sp>
        <p:nvSpPr>
          <p:cNvPr id="16" name="Text Placeholder 6">
            <a:extLst>
              <a:ext uri="{FF2B5EF4-FFF2-40B4-BE49-F238E27FC236}">
                <a16:creationId xmlns:a16="http://schemas.microsoft.com/office/drawing/2014/main" id="{9C480AAA-9510-1E4D-B4F6-66377F618FA4}"/>
              </a:ext>
            </a:extLst>
          </p:cNvPr>
          <p:cNvSpPr txBox="1">
            <a:spLocks/>
          </p:cNvSpPr>
          <p:nvPr/>
        </p:nvSpPr>
        <p:spPr>
          <a:xfrm>
            <a:off x="3878429" y="982513"/>
            <a:ext cx="4472609" cy="217935"/>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1200" b="0" i="0" kern="1200" spc="140" baseline="0">
                <a:solidFill>
                  <a:schemeClr val="tx1">
                    <a:lumMod val="75000"/>
                    <a:lumOff val="2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id-ID" sz="1400" spc="0" dirty="0">
              <a:solidFill>
                <a:schemeClr val="accent2"/>
              </a:solidFill>
            </a:endParaRPr>
          </a:p>
        </p:txBody>
      </p:sp>
      <p:pic>
        <p:nvPicPr>
          <p:cNvPr id="3" name="Picture 2">
            <a:extLst>
              <a:ext uri="{FF2B5EF4-FFF2-40B4-BE49-F238E27FC236}">
                <a16:creationId xmlns:a16="http://schemas.microsoft.com/office/drawing/2014/main" id="{CC7F156C-3A21-4752-9768-DE0EC62003CF}"/>
              </a:ext>
            </a:extLst>
          </p:cNvPr>
          <p:cNvPicPr>
            <a:picLocks noChangeAspect="1"/>
          </p:cNvPicPr>
          <p:nvPr/>
        </p:nvPicPr>
        <p:blipFill>
          <a:blip r:embed="rId3"/>
          <a:stretch>
            <a:fillRect/>
          </a:stretch>
        </p:blipFill>
        <p:spPr>
          <a:xfrm>
            <a:off x="7042032" y="926372"/>
            <a:ext cx="2344857" cy="5016524"/>
          </a:xfrm>
          <a:prstGeom prst="rect">
            <a:avLst/>
          </a:prstGeom>
        </p:spPr>
      </p:pic>
      <p:pic>
        <p:nvPicPr>
          <p:cNvPr id="6" name="Picture 5">
            <a:extLst>
              <a:ext uri="{FF2B5EF4-FFF2-40B4-BE49-F238E27FC236}">
                <a16:creationId xmlns:a16="http://schemas.microsoft.com/office/drawing/2014/main" id="{305D00BA-6F58-45CF-BB06-505C0CFC44A9}"/>
              </a:ext>
            </a:extLst>
          </p:cNvPr>
          <p:cNvPicPr>
            <a:picLocks noChangeAspect="1"/>
          </p:cNvPicPr>
          <p:nvPr/>
        </p:nvPicPr>
        <p:blipFill>
          <a:blip r:embed="rId4"/>
          <a:stretch>
            <a:fillRect/>
          </a:stretch>
        </p:blipFill>
        <p:spPr>
          <a:xfrm>
            <a:off x="3012997" y="926372"/>
            <a:ext cx="2517303" cy="5265788"/>
          </a:xfrm>
          <a:prstGeom prst="rect">
            <a:avLst/>
          </a:prstGeom>
        </p:spPr>
      </p:pic>
    </p:spTree>
    <p:extLst>
      <p:ext uri="{BB962C8B-B14F-4D97-AF65-F5344CB8AC3E}">
        <p14:creationId xmlns:p14="http://schemas.microsoft.com/office/powerpoint/2010/main" val="2290132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1610507" y="1415361"/>
            <a:ext cx="8791731" cy="4633472"/>
          </a:xfrm>
          <a:prstGeom prst="rect">
            <a:avLst/>
          </a:prstGeom>
          <a:noFill/>
        </p:spPr>
        <p:txBody>
          <a:bodyPr vert="horz" wrap="none" lIns="0" tIns="0" rIns="0" bIns="0" numCol="2" spcCol="365760" rtlCol="0" anchor="t" anchorCtr="0">
            <a:noAutofit/>
          </a:bodyPr>
          <a:lstStyle/>
          <a:p>
            <a:pPr>
              <a:lnSpc>
                <a:spcPts val="1480"/>
              </a:lnSpc>
            </a:pPr>
            <a:endParaRPr lang="en-US" sz="11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F4860A8E-3B70-044C-A8A8-C4CD685D97B8}"/>
              </a:ext>
            </a:extLst>
          </p:cNvPr>
          <p:cNvSpPr/>
          <p:nvPr/>
        </p:nvSpPr>
        <p:spPr>
          <a:xfrm rot="5400000">
            <a:off x="5503978" y="831511"/>
            <a:ext cx="217938" cy="11225891"/>
          </a:xfrm>
          <a:prstGeom prst="rect">
            <a:avLst/>
          </a:prstGeom>
          <a:solidFill>
            <a:srgbClr val="002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BB008 TangleB-RGB_1000px_digital.png">
            <a:extLst>
              <a:ext uri="{FF2B5EF4-FFF2-40B4-BE49-F238E27FC236}">
                <a16:creationId xmlns:a16="http://schemas.microsoft.com/office/drawing/2014/main" id="{584BE3F5-5BED-B24B-95A3-75612BD519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22182" y="6248305"/>
            <a:ext cx="353868" cy="362684"/>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a:extLst>
              <a:ext uri="{FF2B5EF4-FFF2-40B4-BE49-F238E27FC236}">
                <a16:creationId xmlns:a16="http://schemas.microsoft.com/office/drawing/2014/main" id="{0D756FD4-7A13-0644-AD75-B81745126E5E}"/>
              </a:ext>
            </a:extLst>
          </p:cNvPr>
          <p:cNvGrpSpPr/>
          <p:nvPr/>
        </p:nvGrpSpPr>
        <p:grpSpPr>
          <a:xfrm>
            <a:off x="2757489" y="0"/>
            <a:ext cx="6629400" cy="899868"/>
            <a:chOff x="8141" y="0"/>
            <a:chExt cx="4471790" cy="899868"/>
          </a:xfrm>
        </p:grpSpPr>
        <p:sp>
          <p:nvSpPr>
            <p:cNvPr id="10" name="Rectangle 9">
              <a:extLst>
                <a:ext uri="{FF2B5EF4-FFF2-40B4-BE49-F238E27FC236}">
                  <a16:creationId xmlns:a16="http://schemas.microsoft.com/office/drawing/2014/main" id="{2B919255-AAB1-AA4E-9640-65E2C087CF6D}"/>
                </a:ext>
              </a:extLst>
            </p:cNvPr>
            <p:cNvSpPr/>
            <p:nvPr/>
          </p:nvSpPr>
          <p:spPr>
            <a:xfrm>
              <a:off x="8141" y="0"/>
              <a:ext cx="4471790" cy="899868"/>
            </a:xfrm>
            <a:prstGeom prst="rect">
              <a:avLst/>
            </a:prstGeom>
            <a:solidFill>
              <a:srgbClr val="002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75D4E726-2F7E-6844-BBB4-578414AF16D7}"/>
                </a:ext>
              </a:extLst>
            </p:cNvPr>
            <p:cNvCxnSpPr>
              <a:cxnSpLocks/>
            </p:cNvCxnSpPr>
            <p:nvPr/>
          </p:nvCxnSpPr>
          <p:spPr>
            <a:xfrm>
              <a:off x="8141" y="899868"/>
              <a:ext cx="4471790" cy="0"/>
            </a:xfrm>
            <a:prstGeom prst="line">
              <a:avLst/>
            </a:prstGeom>
            <a:ln w="28575">
              <a:solidFill>
                <a:srgbClr val="BA202F"/>
              </a:solidFill>
            </a:ln>
          </p:spPr>
          <p:style>
            <a:lnRef idx="1">
              <a:schemeClr val="accent1"/>
            </a:lnRef>
            <a:fillRef idx="0">
              <a:schemeClr val="accent1"/>
            </a:fillRef>
            <a:effectRef idx="0">
              <a:schemeClr val="accent1"/>
            </a:effectRef>
            <a:fontRef idx="minor">
              <a:schemeClr val="tx1"/>
            </a:fontRef>
          </p:style>
        </p:cxnSp>
      </p:grpSp>
      <p:sp>
        <p:nvSpPr>
          <p:cNvPr id="12" name="Title 1">
            <a:extLst>
              <a:ext uri="{FF2B5EF4-FFF2-40B4-BE49-F238E27FC236}">
                <a16:creationId xmlns:a16="http://schemas.microsoft.com/office/drawing/2014/main" id="{9B0AFCE0-726D-CE4E-9AE4-F3CE4FF05D14}"/>
              </a:ext>
            </a:extLst>
          </p:cNvPr>
          <p:cNvSpPr txBox="1">
            <a:spLocks/>
          </p:cNvSpPr>
          <p:nvPr/>
        </p:nvSpPr>
        <p:spPr>
          <a:xfrm>
            <a:off x="3678584" y="390732"/>
            <a:ext cx="4871479" cy="509136"/>
          </a:xfrm>
          <a:prstGeom prst="rect">
            <a:avLst/>
          </a:prstGeom>
          <a:no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spc="120" dirty="0">
                <a:solidFill>
                  <a:schemeClr val="bg1"/>
                </a:solidFill>
                <a:latin typeface="Arial" panose="020B0604020202020204" pitchFamily="34" charset="0"/>
                <a:cs typeface="Arial" panose="020B0604020202020204" pitchFamily="34" charset="0"/>
              </a:rPr>
              <a:t>Brown &amp; Brown Insurance</a:t>
            </a:r>
            <a:endParaRPr lang="id-ID" sz="2400" spc="120" dirty="0">
              <a:solidFill>
                <a:schemeClr val="bg1"/>
              </a:solidFill>
              <a:latin typeface="Arial" panose="020B0604020202020204" pitchFamily="34" charset="0"/>
              <a:cs typeface="Arial" panose="020B0604020202020204" pitchFamily="34" charset="0"/>
            </a:endParaRPr>
          </a:p>
        </p:txBody>
      </p:sp>
      <p:sp>
        <p:nvSpPr>
          <p:cNvPr id="16" name="Text Placeholder 6">
            <a:extLst>
              <a:ext uri="{FF2B5EF4-FFF2-40B4-BE49-F238E27FC236}">
                <a16:creationId xmlns:a16="http://schemas.microsoft.com/office/drawing/2014/main" id="{9C480AAA-9510-1E4D-B4F6-66377F618FA4}"/>
              </a:ext>
            </a:extLst>
          </p:cNvPr>
          <p:cNvSpPr txBox="1">
            <a:spLocks/>
          </p:cNvSpPr>
          <p:nvPr/>
        </p:nvSpPr>
        <p:spPr>
          <a:xfrm>
            <a:off x="3878429" y="982513"/>
            <a:ext cx="4472609" cy="217935"/>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1200" b="0" i="0" kern="1200" spc="140" baseline="0">
                <a:solidFill>
                  <a:schemeClr val="tx1">
                    <a:lumMod val="75000"/>
                    <a:lumOff val="2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spc="0" dirty="0">
                <a:solidFill>
                  <a:schemeClr val="accent2"/>
                </a:solidFill>
              </a:rPr>
              <a:t>Global Footprint</a:t>
            </a:r>
            <a:endParaRPr lang="id-ID" sz="1400" spc="0" dirty="0">
              <a:solidFill>
                <a:schemeClr val="accent2"/>
              </a:solidFill>
            </a:endParaRPr>
          </a:p>
        </p:txBody>
      </p:sp>
      <p:pic>
        <p:nvPicPr>
          <p:cNvPr id="3" name="Picture 2" descr="A picture containing diagram&#10;&#10;Description automatically generated">
            <a:extLst>
              <a:ext uri="{FF2B5EF4-FFF2-40B4-BE49-F238E27FC236}">
                <a16:creationId xmlns:a16="http://schemas.microsoft.com/office/drawing/2014/main" id="{7DFE227D-8C79-4671-80B0-341BFC63013A}"/>
              </a:ext>
            </a:extLst>
          </p:cNvPr>
          <p:cNvPicPr>
            <a:picLocks noChangeAspect="1"/>
          </p:cNvPicPr>
          <p:nvPr/>
        </p:nvPicPr>
        <p:blipFill rotWithShape="1">
          <a:blip r:embed="rId3">
            <a:extLst>
              <a:ext uri="{28A0092B-C50C-407E-A947-70E740481C1C}">
                <a14:useLocalDpi xmlns:a14="http://schemas.microsoft.com/office/drawing/2010/main" val="0"/>
              </a:ext>
            </a:extLst>
          </a:blip>
          <a:srcRect l="-620" t="9087" r="390" b="6288"/>
          <a:stretch/>
        </p:blipFill>
        <p:spPr>
          <a:xfrm>
            <a:off x="3309000" y="1409004"/>
            <a:ext cx="5495366" cy="4639824"/>
          </a:xfrm>
          <a:prstGeom prst="rect">
            <a:avLst/>
          </a:prstGeom>
        </p:spPr>
      </p:pic>
    </p:spTree>
    <p:extLst>
      <p:ext uri="{BB962C8B-B14F-4D97-AF65-F5344CB8AC3E}">
        <p14:creationId xmlns:p14="http://schemas.microsoft.com/office/powerpoint/2010/main" val="119017677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1610507" y="1415361"/>
            <a:ext cx="8791731" cy="4633472"/>
          </a:xfrm>
          <a:prstGeom prst="rect">
            <a:avLst/>
          </a:prstGeom>
          <a:noFill/>
        </p:spPr>
        <p:txBody>
          <a:bodyPr vert="horz" wrap="none" lIns="0" tIns="0" rIns="0" bIns="0" numCol="2" spcCol="365760" rtlCol="0" anchor="t" anchorCtr="0">
            <a:noAutofit/>
          </a:bodyPr>
          <a:lstStyle/>
          <a:p>
            <a:pPr>
              <a:lnSpc>
                <a:spcPts val="1480"/>
              </a:lnSpc>
            </a:pPr>
            <a:endParaRPr lang="en-US" sz="11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F4860A8E-3B70-044C-A8A8-C4CD685D97B8}"/>
              </a:ext>
            </a:extLst>
          </p:cNvPr>
          <p:cNvSpPr/>
          <p:nvPr/>
        </p:nvSpPr>
        <p:spPr>
          <a:xfrm rot="5400000">
            <a:off x="5503978" y="831511"/>
            <a:ext cx="217938" cy="11225891"/>
          </a:xfrm>
          <a:prstGeom prst="rect">
            <a:avLst/>
          </a:prstGeom>
          <a:solidFill>
            <a:srgbClr val="002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BB008 TangleB-RGB_1000px_digital.png">
            <a:extLst>
              <a:ext uri="{FF2B5EF4-FFF2-40B4-BE49-F238E27FC236}">
                <a16:creationId xmlns:a16="http://schemas.microsoft.com/office/drawing/2014/main" id="{584BE3F5-5BED-B24B-95A3-75612BD519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22182" y="6248305"/>
            <a:ext cx="353868" cy="362684"/>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a:extLst>
              <a:ext uri="{FF2B5EF4-FFF2-40B4-BE49-F238E27FC236}">
                <a16:creationId xmlns:a16="http://schemas.microsoft.com/office/drawing/2014/main" id="{0D756FD4-7A13-0644-AD75-B81745126E5E}"/>
              </a:ext>
            </a:extLst>
          </p:cNvPr>
          <p:cNvGrpSpPr/>
          <p:nvPr/>
        </p:nvGrpSpPr>
        <p:grpSpPr>
          <a:xfrm>
            <a:off x="2757489" y="0"/>
            <a:ext cx="6629400" cy="899868"/>
            <a:chOff x="8141" y="0"/>
            <a:chExt cx="4471790" cy="899868"/>
          </a:xfrm>
        </p:grpSpPr>
        <p:sp>
          <p:nvSpPr>
            <p:cNvPr id="10" name="Rectangle 9">
              <a:extLst>
                <a:ext uri="{FF2B5EF4-FFF2-40B4-BE49-F238E27FC236}">
                  <a16:creationId xmlns:a16="http://schemas.microsoft.com/office/drawing/2014/main" id="{2B919255-AAB1-AA4E-9640-65E2C087CF6D}"/>
                </a:ext>
              </a:extLst>
            </p:cNvPr>
            <p:cNvSpPr/>
            <p:nvPr/>
          </p:nvSpPr>
          <p:spPr>
            <a:xfrm>
              <a:off x="8141" y="0"/>
              <a:ext cx="4471790" cy="899868"/>
            </a:xfrm>
            <a:prstGeom prst="rect">
              <a:avLst/>
            </a:prstGeom>
            <a:solidFill>
              <a:srgbClr val="002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75D4E726-2F7E-6844-BBB4-578414AF16D7}"/>
                </a:ext>
              </a:extLst>
            </p:cNvPr>
            <p:cNvCxnSpPr>
              <a:cxnSpLocks/>
            </p:cNvCxnSpPr>
            <p:nvPr/>
          </p:nvCxnSpPr>
          <p:spPr>
            <a:xfrm>
              <a:off x="8141" y="899868"/>
              <a:ext cx="4471790" cy="0"/>
            </a:xfrm>
            <a:prstGeom prst="line">
              <a:avLst/>
            </a:prstGeom>
            <a:ln w="28575">
              <a:solidFill>
                <a:srgbClr val="BA202F"/>
              </a:solidFill>
            </a:ln>
          </p:spPr>
          <p:style>
            <a:lnRef idx="1">
              <a:schemeClr val="accent1"/>
            </a:lnRef>
            <a:fillRef idx="0">
              <a:schemeClr val="accent1"/>
            </a:fillRef>
            <a:effectRef idx="0">
              <a:schemeClr val="accent1"/>
            </a:effectRef>
            <a:fontRef idx="minor">
              <a:schemeClr val="tx1"/>
            </a:fontRef>
          </p:style>
        </p:cxnSp>
      </p:grpSp>
      <p:sp>
        <p:nvSpPr>
          <p:cNvPr id="12" name="Title 1">
            <a:extLst>
              <a:ext uri="{FF2B5EF4-FFF2-40B4-BE49-F238E27FC236}">
                <a16:creationId xmlns:a16="http://schemas.microsoft.com/office/drawing/2014/main" id="{9B0AFCE0-726D-CE4E-9AE4-F3CE4FF05D14}"/>
              </a:ext>
            </a:extLst>
          </p:cNvPr>
          <p:cNvSpPr txBox="1">
            <a:spLocks/>
          </p:cNvSpPr>
          <p:nvPr/>
        </p:nvSpPr>
        <p:spPr>
          <a:xfrm>
            <a:off x="3678584" y="390732"/>
            <a:ext cx="4871479" cy="509136"/>
          </a:xfrm>
          <a:prstGeom prst="rect">
            <a:avLst/>
          </a:prstGeom>
          <a:no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spc="120" dirty="0">
                <a:solidFill>
                  <a:schemeClr val="bg1"/>
                </a:solidFill>
                <a:latin typeface="Arial" panose="020B0604020202020204" pitchFamily="34" charset="0"/>
                <a:cs typeface="Arial" panose="020B0604020202020204" pitchFamily="34" charset="0"/>
              </a:rPr>
              <a:t>Brown &amp; Brown Insurance</a:t>
            </a:r>
            <a:endParaRPr lang="id-ID" sz="2400" spc="120" dirty="0">
              <a:solidFill>
                <a:schemeClr val="bg1"/>
              </a:solidFill>
              <a:latin typeface="Arial" panose="020B0604020202020204" pitchFamily="34" charset="0"/>
              <a:cs typeface="Arial" panose="020B0604020202020204" pitchFamily="34" charset="0"/>
            </a:endParaRPr>
          </a:p>
        </p:txBody>
      </p:sp>
      <p:sp>
        <p:nvSpPr>
          <p:cNvPr id="16" name="Text Placeholder 6">
            <a:extLst>
              <a:ext uri="{FF2B5EF4-FFF2-40B4-BE49-F238E27FC236}">
                <a16:creationId xmlns:a16="http://schemas.microsoft.com/office/drawing/2014/main" id="{9C480AAA-9510-1E4D-B4F6-66377F618FA4}"/>
              </a:ext>
            </a:extLst>
          </p:cNvPr>
          <p:cNvSpPr txBox="1">
            <a:spLocks/>
          </p:cNvSpPr>
          <p:nvPr/>
        </p:nvSpPr>
        <p:spPr>
          <a:xfrm>
            <a:off x="3878429" y="982513"/>
            <a:ext cx="4472609" cy="217935"/>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1200" b="0" i="0" kern="1200" spc="140" baseline="0">
                <a:solidFill>
                  <a:schemeClr val="tx1">
                    <a:lumMod val="75000"/>
                    <a:lumOff val="2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spc="0" dirty="0">
                <a:solidFill>
                  <a:schemeClr val="accent2"/>
                </a:solidFill>
              </a:rPr>
              <a:t>Orlando Office</a:t>
            </a:r>
            <a:endParaRPr lang="id-ID" sz="1400" spc="0" dirty="0">
              <a:solidFill>
                <a:schemeClr val="accent2"/>
              </a:solidFill>
            </a:endParaRPr>
          </a:p>
        </p:txBody>
      </p:sp>
      <p:pic>
        <p:nvPicPr>
          <p:cNvPr id="14" name="Picture 13">
            <a:extLst>
              <a:ext uri="{FF2B5EF4-FFF2-40B4-BE49-F238E27FC236}">
                <a16:creationId xmlns:a16="http://schemas.microsoft.com/office/drawing/2014/main" id="{28763838-09E0-4EC3-9418-61E8C8462565}"/>
              </a:ext>
            </a:extLst>
          </p:cNvPr>
          <p:cNvPicPr>
            <a:picLocks noChangeAspect="1"/>
          </p:cNvPicPr>
          <p:nvPr/>
        </p:nvPicPr>
        <p:blipFill>
          <a:blip r:embed="rId3"/>
          <a:stretch>
            <a:fillRect/>
          </a:stretch>
        </p:blipFill>
        <p:spPr>
          <a:xfrm>
            <a:off x="4617312" y="1197552"/>
            <a:ext cx="6662763" cy="2810104"/>
          </a:xfrm>
          <a:prstGeom prst="rect">
            <a:avLst/>
          </a:prstGeom>
        </p:spPr>
      </p:pic>
      <p:pic>
        <p:nvPicPr>
          <p:cNvPr id="17" name="Picture 16">
            <a:extLst>
              <a:ext uri="{FF2B5EF4-FFF2-40B4-BE49-F238E27FC236}">
                <a16:creationId xmlns:a16="http://schemas.microsoft.com/office/drawing/2014/main" id="{5418FFC6-E32D-4268-B409-EBAA1B2440A3}"/>
              </a:ext>
            </a:extLst>
          </p:cNvPr>
          <p:cNvPicPr>
            <a:picLocks noChangeAspect="1"/>
          </p:cNvPicPr>
          <p:nvPr/>
        </p:nvPicPr>
        <p:blipFill>
          <a:blip r:embed="rId4"/>
          <a:stretch>
            <a:fillRect/>
          </a:stretch>
        </p:blipFill>
        <p:spPr>
          <a:xfrm>
            <a:off x="531223" y="1159262"/>
            <a:ext cx="3780943" cy="4538798"/>
          </a:xfrm>
          <a:prstGeom prst="rect">
            <a:avLst/>
          </a:prstGeom>
        </p:spPr>
      </p:pic>
      <p:pic>
        <p:nvPicPr>
          <p:cNvPr id="18" name="Picture 17">
            <a:extLst>
              <a:ext uri="{FF2B5EF4-FFF2-40B4-BE49-F238E27FC236}">
                <a16:creationId xmlns:a16="http://schemas.microsoft.com/office/drawing/2014/main" id="{59FEA863-C749-45DE-B928-C3C67362D31F}"/>
              </a:ext>
            </a:extLst>
          </p:cNvPr>
          <p:cNvPicPr>
            <a:picLocks noChangeAspect="1"/>
          </p:cNvPicPr>
          <p:nvPr/>
        </p:nvPicPr>
        <p:blipFill>
          <a:blip r:embed="rId5"/>
          <a:stretch>
            <a:fillRect/>
          </a:stretch>
        </p:blipFill>
        <p:spPr>
          <a:xfrm>
            <a:off x="4349911" y="4126908"/>
            <a:ext cx="7402224" cy="1802683"/>
          </a:xfrm>
          <a:prstGeom prst="rect">
            <a:avLst/>
          </a:prstGeom>
        </p:spPr>
      </p:pic>
    </p:spTree>
    <p:extLst>
      <p:ext uri="{BB962C8B-B14F-4D97-AF65-F5344CB8AC3E}">
        <p14:creationId xmlns:p14="http://schemas.microsoft.com/office/powerpoint/2010/main" val="144053453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4860A8E-3B70-044C-A8A8-C4CD685D97B8}"/>
              </a:ext>
            </a:extLst>
          </p:cNvPr>
          <p:cNvSpPr/>
          <p:nvPr/>
        </p:nvSpPr>
        <p:spPr>
          <a:xfrm rot="5400000">
            <a:off x="5503978" y="831511"/>
            <a:ext cx="217938" cy="11225891"/>
          </a:xfrm>
          <a:prstGeom prst="rect">
            <a:avLst/>
          </a:prstGeom>
          <a:solidFill>
            <a:srgbClr val="002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BB008 TangleB-RGB_1000px_digital.png">
            <a:extLst>
              <a:ext uri="{FF2B5EF4-FFF2-40B4-BE49-F238E27FC236}">
                <a16:creationId xmlns:a16="http://schemas.microsoft.com/office/drawing/2014/main" id="{584BE3F5-5BED-B24B-95A3-75612BD519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22182" y="6248305"/>
            <a:ext cx="353868" cy="362684"/>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a:extLst>
              <a:ext uri="{FF2B5EF4-FFF2-40B4-BE49-F238E27FC236}">
                <a16:creationId xmlns:a16="http://schemas.microsoft.com/office/drawing/2014/main" id="{0D756FD4-7A13-0644-AD75-B81745126E5E}"/>
              </a:ext>
            </a:extLst>
          </p:cNvPr>
          <p:cNvGrpSpPr/>
          <p:nvPr/>
        </p:nvGrpSpPr>
        <p:grpSpPr>
          <a:xfrm>
            <a:off x="2757489" y="0"/>
            <a:ext cx="6629400" cy="899868"/>
            <a:chOff x="8141" y="0"/>
            <a:chExt cx="4471790" cy="899868"/>
          </a:xfrm>
        </p:grpSpPr>
        <p:sp>
          <p:nvSpPr>
            <p:cNvPr id="10" name="Rectangle 9">
              <a:extLst>
                <a:ext uri="{FF2B5EF4-FFF2-40B4-BE49-F238E27FC236}">
                  <a16:creationId xmlns:a16="http://schemas.microsoft.com/office/drawing/2014/main" id="{2B919255-AAB1-AA4E-9640-65E2C087CF6D}"/>
                </a:ext>
              </a:extLst>
            </p:cNvPr>
            <p:cNvSpPr/>
            <p:nvPr/>
          </p:nvSpPr>
          <p:spPr>
            <a:xfrm>
              <a:off x="8141" y="0"/>
              <a:ext cx="4471790" cy="899868"/>
            </a:xfrm>
            <a:prstGeom prst="rect">
              <a:avLst/>
            </a:prstGeom>
            <a:solidFill>
              <a:srgbClr val="002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75D4E726-2F7E-6844-BBB4-578414AF16D7}"/>
                </a:ext>
              </a:extLst>
            </p:cNvPr>
            <p:cNvCxnSpPr>
              <a:cxnSpLocks/>
            </p:cNvCxnSpPr>
            <p:nvPr/>
          </p:nvCxnSpPr>
          <p:spPr>
            <a:xfrm>
              <a:off x="8141" y="899868"/>
              <a:ext cx="4471790" cy="0"/>
            </a:xfrm>
            <a:prstGeom prst="line">
              <a:avLst/>
            </a:prstGeom>
            <a:ln w="28575">
              <a:solidFill>
                <a:srgbClr val="BA202F"/>
              </a:solidFill>
            </a:ln>
          </p:spPr>
          <p:style>
            <a:lnRef idx="1">
              <a:schemeClr val="accent1"/>
            </a:lnRef>
            <a:fillRef idx="0">
              <a:schemeClr val="accent1"/>
            </a:fillRef>
            <a:effectRef idx="0">
              <a:schemeClr val="accent1"/>
            </a:effectRef>
            <a:fontRef idx="minor">
              <a:schemeClr val="tx1"/>
            </a:fontRef>
          </p:style>
        </p:cxnSp>
      </p:grpSp>
      <p:sp>
        <p:nvSpPr>
          <p:cNvPr id="12" name="Title 1">
            <a:extLst>
              <a:ext uri="{FF2B5EF4-FFF2-40B4-BE49-F238E27FC236}">
                <a16:creationId xmlns:a16="http://schemas.microsoft.com/office/drawing/2014/main" id="{9B0AFCE0-726D-CE4E-9AE4-F3CE4FF05D14}"/>
              </a:ext>
            </a:extLst>
          </p:cNvPr>
          <p:cNvSpPr txBox="1">
            <a:spLocks/>
          </p:cNvSpPr>
          <p:nvPr/>
        </p:nvSpPr>
        <p:spPr>
          <a:xfrm>
            <a:off x="3678584" y="390732"/>
            <a:ext cx="4871479" cy="509136"/>
          </a:xfrm>
          <a:prstGeom prst="rect">
            <a:avLst/>
          </a:prstGeom>
          <a:no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spc="120" dirty="0">
                <a:solidFill>
                  <a:schemeClr val="bg1"/>
                </a:solidFill>
                <a:latin typeface="Arial" panose="020B0604020202020204" pitchFamily="34" charset="0"/>
                <a:cs typeface="Arial" panose="020B0604020202020204" pitchFamily="34" charset="0"/>
              </a:rPr>
              <a:t>Risk Management Program</a:t>
            </a:r>
            <a:endParaRPr lang="id-ID" sz="2400" spc="120" dirty="0">
              <a:solidFill>
                <a:schemeClr val="bg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65480D24-335F-4E87-85C2-A0B19E881366}"/>
              </a:ext>
            </a:extLst>
          </p:cNvPr>
          <p:cNvSpPr txBox="1"/>
          <p:nvPr/>
        </p:nvSpPr>
        <p:spPr>
          <a:xfrm>
            <a:off x="2914131" y="1473947"/>
            <a:ext cx="5397631" cy="3416320"/>
          </a:xfrm>
          <a:prstGeom prst="rect">
            <a:avLst/>
          </a:prstGeom>
          <a:noFill/>
        </p:spPr>
        <p:txBody>
          <a:bodyPr wrap="none" rtlCol="0">
            <a:spAutoFit/>
          </a:bodyPr>
          <a:lstStyle/>
          <a:p>
            <a:pPr marL="285750" indent="-285750">
              <a:buFont typeface="Arial" panose="020B0604020202020204" pitchFamily="34" charset="0"/>
              <a:buChar char="•"/>
            </a:pPr>
            <a:r>
              <a:rPr lang="en-US" dirty="0"/>
              <a:t>Workers’ Compensation</a:t>
            </a:r>
          </a:p>
          <a:p>
            <a:pPr marL="285750" indent="-285750">
              <a:buFont typeface="Arial" panose="020B0604020202020204" pitchFamily="34" charset="0"/>
              <a:buChar char="•"/>
            </a:pPr>
            <a:r>
              <a:rPr lang="en-US" dirty="0"/>
              <a:t>General Liability</a:t>
            </a:r>
          </a:p>
          <a:p>
            <a:pPr marL="285750" indent="-285750">
              <a:buFont typeface="Arial" panose="020B0604020202020204" pitchFamily="34" charset="0"/>
              <a:buChar char="•"/>
            </a:pPr>
            <a:r>
              <a:rPr lang="en-US" dirty="0"/>
              <a:t>Business Automobile</a:t>
            </a:r>
          </a:p>
          <a:p>
            <a:pPr marL="285750" indent="-285750">
              <a:buFont typeface="Arial" panose="020B0604020202020204" pitchFamily="34" charset="0"/>
              <a:buChar char="•"/>
            </a:pPr>
            <a:r>
              <a:rPr lang="en-US" dirty="0"/>
              <a:t>Umbrella/Excess</a:t>
            </a:r>
          </a:p>
          <a:p>
            <a:pPr marL="285750" indent="-285750">
              <a:buFont typeface="Arial" panose="020B0604020202020204" pitchFamily="34" charset="0"/>
              <a:buChar char="•"/>
            </a:pPr>
            <a:r>
              <a:rPr lang="en-US" dirty="0"/>
              <a:t>Errors &amp; Omissions (Professional Liability)</a:t>
            </a:r>
          </a:p>
          <a:p>
            <a:pPr marL="285750" indent="-285750">
              <a:buFont typeface="Arial" panose="020B0604020202020204" pitchFamily="34" charset="0"/>
              <a:buChar char="•"/>
            </a:pPr>
            <a:r>
              <a:rPr lang="en-US" dirty="0"/>
              <a:t>Commercial Property</a:t>
            </a:r>
          </a:p>
          <a:p>
            <a:pPr marL="285750" indent="-285750">
              <a:buFont typeface="Arial" panose="020B0604020202020204" pitchFamily="34" charset="0"/>
              <a:buChar char="•"/>
            </a:pPr>
            <a:r>
              <a:rPr lang="en-US" dirty="0"/>
              <a:t>Crime</a:t>
            </a:r>
          </a:p>
          <a:p>
            <a:pPr marL="285750" indent="-285750">
              <a:buFont typeface="Arial" panose="020B0604020202020204" pitchFamily="34" charset="0"/>
              <a:buChar char="•"/>
            </a:pPr>
            <a:r>
              <a:rPr lang="en-US" dirty="0"/>
              <a:t>Employment Practices Liability Insurance (EPLI)</a:t>
            </a:r>
          </a:p>
          <a:p>
            <a:pPr marL="285750" indent="-285750">
              <a:buFont typeface="Arial" panose="020B0604020202020204" pitchFamily="34" charset="0"/>
              <a:buChar char="•"/>
            </a:pPr>
            <a:r>
              <a:rPr lang="en-US" dirty="0"/>
              <a:t>Cyber Liability</a:t>
            </a:r>
          </a:p>
          <a:p>
            <a:pPr marL="285750" indent="-285750">
              <a:buFont typeface="Arial" panose="020B0604020202020204" pitchFamily="34" charset="0"/>
              <a:buChar char="•"/>
            </a:pPr>
            <a:endParaRPr lang="en-US" dirty="0"/>
          </a:p>
          <a:p>
            <a:endParaRPr lang="en-US" dirty="0"/>
          </a:p>
          <a:p>
            <a:pPr lvl="1"/>
            <a:endParaRPr lang="en-US" dirty="0"/>
          </a:p>
        </p:txBody>
      </p:sp>
      <p:sp>
        <p:nvSpPr>
          <p:cNvPr id="8" name="TextBox 7">
            <a:extLst>
              <a:ext uri="{FF2B5EF4-FFF2-40B4-BE49-F238E27FC236}">
                <a16:creationId xmlns:a16="http://schemas.microsoft.com/office/drawing/2014/main" id="{387238D8-CF40-4488-810D-9494D7D777A0}"/>
              </a:ext>
            </a:extLst>
          </p:cNvPr>
          <p:cNvSpPr txBox="1"/>
          <p:nvPr/>
        </p:nvSpPr>
        <p:spPr>
          <a:xfrm>
            <a:off x="4817517" y="1227909"/>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71421213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1000"/>
                                        <p:tgtEl>
                                          <p:spTgt spid="3">
                                            <p:txEl>
                                              <p:pRg st="6" end="6"/>
                                            </p:txEl>
                                          </p:spTgt>
                                        </p:tgtEl>
                                      </p:cBhvr>
                                    </p:animEffect>
                                    <p:anim calcmode="lin" valueType="num">
                                      <p:cBhvr>
                                        <p:cTn id="3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1000"/>
                                        <p:tgtEl>
                                          <p:spTgt spid="3">
                                            <p:txEl>
                                              <p:pRg st="7" end="7"/>
                                            </p:txEl>
                                          </p:spTgt>
                                        </p:tgtEl>
                                      </p:cBhvr>
                                    </p:animEffect>
                                    <p:anim calcmode="lin" valueType="num">
                                      <p:cBhvr>
                                        <p:cTn id="4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1000"/>
                                        <p:tgtEl>
                                          <p:spTgt spid="3">
                                            <p:txEl>
                                              <p:pRg st="8" end="8"/>
                                            </p:txEl>
                                          </p:spTgt>
                                        </p:tgtEl>
                                      </p:cBhvr>
                                    </p:animEffect>
                                    <p:anim calcmode="lin" valueType="num">
                                      <p:cBhvr>
                                        <p:cTn id="48"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4860A8E-3B70-044C-A8A8-C4CD685D97B8}"/>
              </a:ext>
            </a:extLst>
          </p:cNvPr>
          <p:cNvSpPr/>
          <p:nvPr/>
        </p:nvSpPr>
        <p:spPr>
          <a:xfrm rot="5400000">
            <a:off x="5503978" y="831511"/>
            <a:ext cx="217938" cy="11225891"/>
          </a:xfrm>
          <a:prstGeom prst="rect">
            <a:avLst/>
          </a:prstGeom>
          <a:solidFill>
            <a:srgbClr val="002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BB008 TangleB-RGB_1000px_digital.png">
            <a:extLst>
              <a:ext uri="{FF2B5EF4-FFF2-40B4-BE49-F238E27FC236}">
                <a16:creationId xmlns:a16="http://schemas.microsoft.com/office/drawing/2014/main" id="{584BE3F5-5BED-B24B-95A3-75612BD519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22182" y="6248305"/>
            <a:ext cx="353868" cy="362684"/>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a:extLst>
              <a:ext uri="{FF2B5EF4-FFF2-40B4-BE49-F238E27FC236}">
                <a16:creationId xmlns:a16="http://schemas.microsoft.com/office/drawing/2014/main" id="{0D756FD4-7A13-0644-AD75-B81745126E5E}"/>
              </a:ext>
            </a:extLst>
          </p:cNvPr>
          <p:cNvGrpSpPr/>
          <p:nvPr/>
        </p:nvGrpSpPr>
        <p:grpSpPr>
          <a:xfrm>
            <a:off x="2757489" y="0"/>
            <a:ext cx="6629400" cy="899868"/>
            <a:chOff x="8141" y="0"/>
            <a:chExt cx="4471790" cy="899868"/>
          </a:xfrm>
        </p:grpSpPr>
        <p:sp>
          <p:nvSpPr>
            <p:cNvPr id="10" name="Rectangle 9">
              <a:extLst>
                <a:ext uri="{FF2B5EF4-FFF2-40B4-BE49-F238E27FC236}">
                  <a16:creationId xmlns:a16="http://schemas.microsoft.com/office/drawing/2014/main" id="{2B919255-AAB1-AA4E-9640-65E2C087CF6D}"/>
                </a:ext>
              </a:extLst>
            </p:cNvPr>
            <p:cNvSpPr/>
            <p:nvPr/>
          </p:nvSpPr>
          <p:spPr>
            <a:xfrm>
              <a:off x="8141" y="0"/>
              <a:ext cx="4471790" cy="899868"/>
            </a:xfrm>
            <a:prstGeom prst="rect">
              <a:avLst/>
            </a:prstGeom>
            <a:solidFill>
              <a:srgbClr val="002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75D4E726-2F7E-6844-BBB4-578414AF16D7}"/>
                </a:ext>
              </a:extLst>
            </p:cNvPr>
            <p:cNvCxnSpPr>
              <a:cxnSpLocks/>
            </p:cNvCxnSpPr>
            <p:nvPr/>
          </p:nvCxnSpPr>
          <p:spPr>
            <a:xfrm>
              <a:off x="8141" y="899868"/>
              <a:ext cx="4471790" cy="0"/>
            </a:xfrm>
            <a:prstGeom prst="line">
              <a:avLst/>
            </a:prstGeom>
            <a:ln w="28575">
              <a:solidFill>
                <a:srgbClr val="BA202F"/>
              </a:solidFill>
            </a:ln>
          </p:spPr>
          <p:style>
            <a:lnRef idx="1">
              <a:schemeClr val="accent1"/>
            </a:lnRef>
            <a:fillRef idx="0">
              <a:schemeClr val="accent1"/>
            </a:fillRef>
            <a:effectRef idx="0">
              <a:schemeClr val="accent1"/>
            </a:effectRef>
            <a:fontRef idx="minor">
              <a:schemeClr val="tx1"/>
            </a:fontRef>
          </p:style>
        </p:cxnSp>
      </p:grpSp>
      <p:sp>
        <p:nvSpPr>
          <p:cNvPr id="12" name="Title 1">
            <a:extLst>
              <a:ext uri="{FF2B5EF4-FFF2-40B4-BE49-F238E27FC236}">
                <a16:creationId xmlns:a16="http://schemas.microsoft.com/office/drawing/2014/main" id="{9B0AFCE0-726D-CE4E-9AE4-F3CE4FF05D14}"/>
              </a:ext>
            </a:extLst>
          </p:cNvPr>
          <p:cNvSpPr txBox="1">
            <a:spLocks/>
          </p:cNvSpPr>
          <p:nvPr/>
        </p:nvSpPr>
        <p:spPr>
          <a:xfrm>
            <a:off x="3678584" y="390732"/>
            <a:ext cx="4871479" cy="509136"/>
          </a:xfrm>
          <a:prstGeom prst="rect">
            <a:avLst/>
          </a:prstGeom>
          <a:no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spc="120" dirty="0">
                <a:solidFill>
                  <a:schemeClr val="bg1"/>
                </a:solidFill>
                <a:latin typeface="Arial" panose="020B0604020202020204" pitchFamily="34" charset="0"/>
                <a:cs typeface="Arial" panose="020B0604020202020204" pitchFamily="34" charset="0"/>
              </a:rPr>
              <a:t>Workers’ Compensation</a:t>
            </a:r>
            <a:endParaRPr lang="id-ID" sz="2400" spc="120" dirty="0">
              <a:solidFill>
                <a:schemeClr val="bg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65480D24-335F-4E87-85C2-A0B19E881366}"/>
              </a:ext>
            </a:extLst>
          </p:cNvPr>
          <p:cNvSpPr txBox="1"/>
          <p:nvPr/>
        </p:nvSpPr>
        <p:spPr>
          <a:xfrm>
            <a:off x="2118702" y="1430404"/>
            <a:ext cx="8462638" cy="2308324"/>
          </a:xfrm>
          <a:prstGeom prst="rect">
            <a:avLst/>
          </a:prstGeom>
          <a:noFill/>
        </p:spPr>
        <p:txBody>
          <a:bodyPr wrap="none" rtlCol="0">
            <a:spAutoFit/>
          </a:bodyPr>
          <a:lstStyle/>
          <a:p>
            <a:pPr marL="285750" indent="-285750">
              <a:buFont typeface="Arial" panose="020B0604020202020204" pitchFamily="34" charset="0"/>
              <a:buChar char="•"/>
            </a:pPr>
            <a:r>
              <a:rPr lang="en-US" dirty="0"/>
              <a:t>Provides benefits to employees who suffer work-related injuries or illness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Rules vary by state, however, most states follow rules designated by the NCCI</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Not providing Workers’ Compensation can result in imprisonment or a fine</a:t>
            </a:r>
          </a:p>
          <a:p>
            <a:pPr marL="742950" lvl="1" indent="-285750">
              <a:buFont typeface="Arial" panose="020B0604020202020204" pitchFamily="34" charset="0"/>
              <a:buChar char="•"/>
            </a:pPr>
            <a:r>
              <a:rPr lang="en-US" dirty="0"/>
              <a:t>Fines in California can reach up to $100,000</a:t>
            </a:r>
          </a:p>
          <a:p>
            <a:endParaRPr lang="en-US" dirty="0"/>
          </a:p>
          <a:p>
            <a:pPr lvl="1"/>
            <a:endParaRPr lang="en-US" dirty="0"/>
          </a:p>
        </p:txBody>
      </p:sp>
      <p:sp>
        <p:nvSpPr>
          <p:cNvPr id="6" name="TextBox 5">
            <a:extLst>
              <a:ext uri="{FF2B5EF4-FFF2-40B4-BE49-F238E27FC236}">
                <a16:creationId xmlns:a16="http://schemas.microsoft.com/office/drawing/2014/main" id="{4B30EBB9-D802-4F9F-91CF-671AD27F2E08}"/>
              </a:ext>
            </a:extLst>
          </p:cNvPr>
          <p:cNvSpPr txBox="1"/>
          <p:nvPr/>
        </p:nvSpPr>
        <p:spPr>
          <a:xfrm>
            <a:off x="1751036" y="3499378"/>
            <a:ext cx="3781805" cy="1754326"/>
          </a:xfrm>
          <a:prstGeom prst="rect">
            <a:avLst/>
          </a:prstGeom>
          <a:noFill/>
        </p:spPr>
        <p:txBody>
          <a:bodyPr wrap="none" rtlCol="0">
            <a:spAutoFit/>
          </a:bodyPr>
          <a:lstStyle/>
          <a:p>
            <a:r>
              <a:rPr lang="en-US" dirty="0"/>
              <a:t>Schedule A- BENEFITS</a:t>
            </a:r>
          </a:p>
          <a:p>
            <a:endParaRPr lang="en-US" dirty="0"/>
          </a:p>
          <a:p>
            <a:pPr marL="400050" indent="-400050">
              <a:buFont typeface="+mj-lt"/>
              <a:buAutoNum type="romanUcPeriod"/>
            </a:pPr>
            <a:r>
              <a:rPr lang="en-US" dirty="0"/>
              <a:t>Death Benefit</a:t>
            </a:r>
          </a:p>
          <a:p>
            <a:pPr marL="400050" indent="-400050">
              <a:buFont typeface="+mj-lt"/>
              <a:buAutoNum type="romanUcPeriod"/>
            </a:pPr>
            <a:r>
              <a:rPr lang="en-US" dirty="0"/>
              <a:t>100% Medical Expense Benefit</a:t>
            </a:r>
          </a:p>
          <a:p>
            <a:pPr marL="400050" indent="-400050">
              <a:buFont typeface="+mj-lt"/>
              <a:buAutoNum type="romanUcPeriod"/>
            </a:pPr>
            <a:r>
              <a:rPr lang="en-US" dirty="0"/>
              <a:t>Disability or Indemnity Benefit</a:t>
            </a:r>
          </a:p>
          <a:p>
            <a:pPr marL="400050" indent="-400050">
              <a:buFont typeface="+mj-lt"/>
              <a:buAutoNum type="romanUcPeriod"/>
            </a:pPr>
            <a:r>
              <a:rPr lang="en-US" dirty="0"/>
              <a:t>Permanent Impairment Rating</a:t>
            </a:r>
          </a:p>
        </p:txBody>
      </p:sp>
      <p:sp>
        <p:nvSpPr>
          <p:cNvPr id="20" name="TextBox 19">
            <a:extLst>
              <a:ext uri="{FF2B5EF4-FFF2-40B4-BE49-F238E27FC236}">
                <a16:creationId xmlns:a16="http://schemas.microsoft.com/office/drawing/2014/main" id="{A3BC332F-AA71-4FC3-8CB4-13F256AA6FA5}"/>
              </a:ext>
            </a:extLst>
          </p:cNvPr>
          <p:cNvSpPr txBox="1"/>
          <p:nvPr/>
        </p:nvSpPr>
        <p:spPr>
          <a:xfrm>
            <a:off x="6659160" y="3499378"/>
            <a:ext cx="3570208" cy="1477328"/>
          </a:xfrm>
          <a:prstGeom prst="rect">
            <a:avLst/>
          </a:prstGeom>
          <a:noFill/>
        </p:spPr>
        <p:txBody>
          <a:bodyPr wrap="none" rtlCol="0">
            <a:spAutoFit/>
          </a:bodyPr>
          <a:lstStyle/>
          <a:p>
            <a:r>
              <a:rPr lang="en-US" dirty="0"/>
              <a:t>Schedule B- Employers Liability</a:t>
            </a:r>
          </a:p>
          <a:p>
            <a:endParaRPr lang="en-US" dirty="0"/>
          </a:p>
          <a:p>
            <a:r>
              <a:rPr lang="en-US" dirty="0"/>
              <a:t>$1,000,000- Each Disease</a:t>
            </a:r>
          </a:p>
          <a:p>
            <a:r>
              <a:rPr lang="en-US" dirty="0"/>
              <a:t>$1,000,000- Disease Aggregate</a:t>
            </a:r>
          </a:p>
          <a:p>
            <a:r>
              <a:rPr lang="en-US" dirty="0"/>
              <a:t>$1,000,000- Disease Occurrence</a:t>
            </a:r>
          </a:p>
        </p:txBody>
      </p:sp>
      <p:sp>
        <p:nvSpPr>
          <p:cNvPr id="7" name="Rectangle 6">
            <a:extLst>
              <a:ext uri="{FF2B5EF4-FFF2-40B4-BE49-F238E27FC236}">
                <a16:creationId xmlns:a16="http://schemas.microsoft.com/office/drawing/2014/main" id="{603B3A56-4A9F-493D-9B9A-24B8CCEB7D70}"/>
              </a:ext>
            </a:extLst>
          </p:cNvPr>
          <p:cNvSpPr/>
          <p:nvPr/>
        </p:nvSpPr>
        <p:spPr>
          <a:xfrm>
            <a:off x="1507461" y="3429000"/>
            <a:ext cx="4415246" cy="199859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F2FD3639-C316-4660-B52C-822CBBEDD0DB}"/>
              </a:ext>
            </a:extLst>
          </p:cNvPr>
          <p:cNvSpPr/>
          <p:nvPr/>
        </p:nvSpPr>
        <p:spPr>
          <a:xfrm>
            <a:off x="6236641" y="3429000"/>
            <a:ext cx="4415246" cy="199859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6178502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ppt_x"/>
                                          </p:val>
                                        </p:tav>
                                        <p:tav tm="100000">
                                          <p:val>
                                            <p:strVal val="#ppt_x"/>
                                          </p:val>
                                        </p:tav>
                                      </p:tavLst>
                                    </p:anim>
                                    <p:anim calcmode="lin" valueType="num">
                                      <p:cBhvr additive="base">
                                        <p:cTn id="3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500" fill="hold"/>
                                        <p:tgtEl>
                                          <p:spTgt spid="20"/>
                                        </p:tgtEl>
                                        <p:attrNameLst>
                                          <p:attrName>ppt_x</p:attrName>
                                        </p:attrNameLst>
                                      </p:cBhvr>
                                      <p:tavLst>
                                        <p:tav tm="0">
                                          <p:val>
                                            <p:strVal val="#ppt_x"/>
                                          </p:val>
                                        </p:tav>
                                        <p:tav tm="100000">
                                          <p:val>
                                            <p:strVal val="#ppt_x"/>
                                          </p:val>
                                        </p:tav>
                                      </p:tavLst>
                                    </p:anim>
                                    <p:anim calcmode="lin" valueType="num">
                                      <p:cBhvr additive="base">
                                        <p:cTn id="36" dur="500" fill="hold"/>
                                        <p:tgtEl>
                                          <p:spTgt spid="2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additive="base">
                                        <p:cTn id="39" dur="500" fill="hold"/>
                                        <p:tgtEl>
                                          <p:spTgt spid="21"/>
                                        </p:tgtEl>
                                        <p:attrNameLst>
                                          <p:attrName>ppt_x</p:attrName>
                                        </p:attrNameLst>
                                      </p:cBhvr>
                                      <p:tavLst>
                                        <p:tav tm="0">
                                          <p:val>
                                            <p:strVal val="#ppt_x"/>
                                          </p:val>
                                        </p:tav>
                                        <p:tav tm="100000">
                                          <p:val>
                                            <p:strVal val="#ppt_x"/>
                                          </p:val>
                                        </p:tav>
                                      </p:tavLst>
                                    </p:anim>
                                    <p:anim calcmode="lin" valueType="num">
                                      <p:cBhvr additive="base">
                                        <p:cTn id="4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0" grpId="0"/>
      <p:bldP spid="7" grpId="0" animBg="1"/>
      <p:bldP spid="2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4860A8E-3B70-044C-A8A8-C4CD685D97B8}"/>
              </a:ext>
            </a:extLst>
          </p:cNvPr>
          <p:cNvSpPr/>
          <p:nvPr/>
        </p:nvSpPr>
        <p:spPr>
          <a:xfrm rot="5400000">
            <a:off x="5503978" y="831511"/>
            <a:ext cx="217938" cy="11225891"/>
          </a:xfrm>
          <a:prstGeom prst="rect">
            <a:avLst/>
          </a:prstGeom>
          <a:solidFill>
            <a:srgbClr val="002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BB008 TangleB-RGB_1000px_digital.png">
            <a:extLst>
              <a:ext uri="{FF2B5EF4-FFF2-40B4-BE49-F238E27FC236}">
                <a16:creationId xmlns:a16="http://schemas.microsoft.com/office/drawing/2014/main" id="{584BE3F5-5BED-B24B-95A3-75612BD519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22182" y="6248305"/>
            <a:ext cx="353868" cy="362684"/>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a:extLst>
              <a:ext uri="{FF2B5EF4-FFF2-40B4-BE49-F238E27FC236}">
                <a16:creationId xmlns:a16="http://schemas.microsoft.com/office/drawing/2014/main" id="{0D756FD4-7A13-0644-AD75-B81745126E5E}"/>
              </a:ext>
            </a:extLst>
          </p:cNvPr>
          <p:cNvGrpSpPr/>
          <p:nvPr/>
        </p:nvGrpSpPr>
        <p:grpSpPr>
          <a:xfrm>
            <a:off x="2757489" y="0"/>
            <a:ext cx="6629400" cy="899868"/>
            <a:chOff x="8141" y="0"/>
            <a:chExt cx="4471790" cy="899868"/>
          </a:xfrm>
        </p:grpSpPr>
        <p:sp>
          <p:nvSpPr>
            <p:cNvPr id="10" name="Rectangle 9">
              <a:extLst>
                <a:ext uri="{FF2B5EF4-FFF2-40B4-BE49-F238E27FC236}">
                  <a16:creationId xmlns:a16="http://schemas.microsoft.com/office/drawing/2014/main" id="{2B919255-AAB1-AA4E-9640-65E2C087CF6D}"/>
                </a:ext>
              </a:extLst>
            </p:cNvPr>
            <p:cNvSpPr/>
            <p:nvPr/>
          </p:nvSpPr>
          <p:spPr>
            <a:xfrm>
              <a:off x="8141" y="0"/>
              <a:ext cx="4471790" cy="899868"/>
            </a:xfrm>
            <a:prstGeom prst="rect">
              <a:avLst/>
            </a:prstGeom>
            <a:solidFill>
              <a:srgbClr val="002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75D4E726-2F7E-6844-BBB4-578414AF16D7}"/>
                </a:ext>
              </a:extLst>
            </p:cNvPr>
            <p:cNvCxnSpPr>
              <a:cxnSpLocks/>
            </p:cNvCxnSpPr>
            <p:nvPr/>
          </p:nvCxnSpPr>
          <p:spPr>
            <a:xfrm>
              <a:off x="8141" y="899868"/>
              <a:ext cx="4471790" cy="0"/>
            </a:xfrm>
            <a:prstGeom prst="line">
              <a:avLst/>
            </a:prstGeom>
            <a:ln w="28575">
              <a:solidFill>
                <a:srgbClr val="BA202F"/>
              </a:solidFill>
            </a:ln>
          </p:spPr>
          <p:style>
            <a:lnRef idx="1">
              <a:schemeClr val="accent1"/>
            </a:lnRef>
            <a:fillRef idx="0">
              <a:schemeClr val="accent1"/>
            </a:fillRef>
            <a:effectRef idx="0">
              <a:schemeClr val="accent1"/>
            </a:effectRef>
            <a:fontRef idx="minor">
              <a:schemeClr val="tx1"/>
            </a:fontRef>
          </p:style>
        </p:cxnSp>
      </p:grpSp>
      <p:sp>
        <p:nvSpPr>
          <p:cNvPr id="12" name="Title 1">
            <a:extLst>
              <a:ext uri="{FF2B5EF4-FFF2-40B4-BE49-F238E27FC236}">
                <a16:creationId xmlns:a16="http://schemas.microsoft.com/office/drawing/2014/main" id="{9B0AFCE0-726D-CE4E-9AE4-F3CE4FF05D14}"/>
              </a:ext>
            </a:extLst>
          </p:cNvPr>
          <p:cNvSpPr txBox="1">
            <a:spLocks/>
          </p:cNvSpPr>
          <p:nvPr/>
        </p:nvSpPr>
        <p:spPr>
          <a:xfrm>
            <a:off x="3678584" y="390732"/>
            <a:ext cx="4871479" cy="509136"/>
          </a:xfrm>
          <a:prstGeom prst="rect">
            <a:avLst/>
          </a:prstGeom>
          <a:no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spc="120" dirty="0">
                <a:solidFill>
                  <a:schemeClr val="bg1"/>
                </a:solidFill>
                <a:latin typeface="Arial" panose="020B0604020202020204" pitchFamily="34" charset="0"/>
                <a:cs typeface="Arial" panose="020B0604020202020204" pitchFamily="34" charset="0"/>
              </a:rPr>
              <a:t>Workers’ Compensation</a:t>
            </a:r>
            <a:endParaRPr lang="id-ID" sz="2400" spc="120" dirty="0">
              <a:solidFill>
                <a:schemeClr val="bg1"/>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5FD8DAB2-F600-42A7-9AC4-9C6C5CEEFE17}"/>
              </a:ext>
            </a:extLst>
          </p:cNvPr>
          <p:cNvPicPr>
            <a:picLocks noChangeAspect="1"/>
          </p:cNvPicPr>
          <p:nvPr/>
        </p:nvPicPr>
        <p:blipFill>
          <a:blip r:embed="rId3"/>
          <a:stretch>
            <a:fillRect/>
          </a:stretch>
        </p:blipFill>
        <p:spPr>
          <a:xfrm>
            <a:off x="3586162" y="1138237"/>
            <a:ext cx="5019675" cy="4581525"/>
          </a:xfrm>
          <a:prstGeom prst="rect">
            <a:avLst/>
          </a:prstGeom>
        </p:spPr>
      </p:pic>
    </p:spTree>
    <p:extLst>
      <p:ext uri="{BB962C8B-B14F-4D97-AF65-F5344CB8AC3E}">
        <p14:creationId xmlns:p14="http://schemas.microsoft.com/office/powerpoint/2010/main" val="230446334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4860A8E-3B70-044C-A8A8-C4CD685D97B8}"/>
              </a:ext>
            </a:extLst>
          </p:cNvPr>
          <p:cNvSpPr/>
          <p:nvPr/>
        </p:nvSpPr>
        <p:spPr>
          <a:xfrm rot="5400000">
            <a:off x="5503978" y="831511"/>
            <a:ext cx="217938" cy="11225891"/>
          </a:xfrm>
          <a:prstGeom prst="rect">
            <a:avLst/>
          </a:prstGeom>
          <a:solidFill>
            <a:srgbClr val="002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BB008 TangleB-RGB_1000px_digital.png">
            <a:extLst>
              <a:ext uri="{FF2B5EF4-FFF2-40B4-BE49-F238E27FC236}">
                <a16:creationId xmlns:a16="http://schemas.microsoft.com/office/drawing/2014/main" id="{584BE3F5-5BED-B24B-95A3-75612BD519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22182" y="6248305"/>
            <a:ext cx="353868" cy="362684"/>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a:extLst>
              <a:ext uri="{FF2B5EF4-FFF2-40B4-BE49-F238E27FC236}">
                <a16:creationId xmlns:a16="http://schemas.microsoft.com/office/drawing/2014/main" id="{0D756FD4-7A13-0644-AD75-B81745126E5E}"/>
              </a:ext>
            </a:extLst>
          </p:cNvPr>
          <p:cNvGrpSpPr/>
          <p:nvPr/>
        </p:nvGrpSpPr>
        <p:grpSpPr>
          <a:xfrm>
            <a:off x="2757489" y="0"/>
            <a:ext cx="6629400" cy="899868"/>
            <a:chOff x="8141" y="0"/>
            <a:chExt cx="4471790" cy="899868"/>
          </a:xfrm>
        </p:grpSpPr>
        <p:sp>
          <p:nvSpPr>
            <p:cNvPr id="10" name="Rectangle 9">
              <a:extLst>
                <a:ext uri="{FF2B5EF4-FFF2-40B4-BE49-F238E27FC236}">
                  <a16:creationId xmlns:a16="http://schemas.microsoft.com/office/drawing/2014/main" id="{2B919255-AAB1-AA4E-9640-65E2C087CF6D}"/>
                </a:ext>
              </a:extLst>
            </p:cNvPr>
            <p:cNvSpPr/>
            <p:nvPr/>
          </p:nvSpPr>
          <p:spPr>
            <a:xfrm>
              <a:off x="8141" y="0"/>
              <a:ext cx="4471790" cy="899868"/>
            </a:xfrm>
            <a:prstGeom prst="rect">
              <a:avLst/>
            </a:prstGeom>
            <a:solidFill>
              <a:srgbClr val="002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75D4E726-2F7E-6844-BBB4-578414AF16D7}"/>
                </a:ext>
              </a:extLst>
            </p:cNvPr>
            <p:cNvCxnSpPr>
              <a:cxnSpLocks/>
            </p:cNvCxnSpPr>
            <p:nvPr/>
          </p:nvCxnSpPr>
          <p:spPr>
            <a:xfrm>
              <a:off x="8141" y="899868"/>
              <a:ext cx="4471790" cy="0"/>
            </a:xfrm>
            <a:prstGeom prst="line">
              <a:avLst/>
            </a:prstGeom>
            <a:ln w="28575">
              <a:solidFill>
                <a:srgbClr val="BA202F"/>
              </a:solidFill>
            </a:ln>
          </p:spPr>
          <p:style>
            <a:lnRef idx="1">
              <a:schemeClr val="accent1"/>
            </a:lnRef>
            <a:fillRef idx="0">
              <a:schemeClr val="accent1"/>
            </a:fillRef>
            <a:effectRef idx="0">
              <a:schemeClr val="accent1"/>
            </a:effectRef>
            <a:fontRef idx="minor">
              <a:schemeClr val="tx1"/>
            </a:fontRef>
          </p:style>
        </p:cxnSp>
      </p:grpSp>
      <p:sp>
        <p:nvSpPr>
          <p:cNvPr id="12" name="Title 1">
            <a:extLst>
              <a:ext uri="{FF2B5EF4-FFF2-40B4-BE49-F238E27FC236}">
                <a16:creationId xmlns:a16="http://schemas.microsoft.com/office/drawing/2014/main" id="{9B0AFCE0-726D-CE4E-9AE4-F3CE4FF05D14}"/>
              </a:ext>
            </a:extLst>
          </p:cNvPr>
          <p:cNvSpPr txBox="1">
            <a:spLocks/>
          </p:cNvSpPr>
          <p:nvPr/>
        </p:nvSpPr>
        <p:spPr>
          <a:xfrm>
            <a:off x="3678584" y="390732"/>
            <a:ext cx="4871479" cy="509136"/>
          </a:xfrm>
          <a:prstGeom prst="rect">
            <a:avLst/>
          </a:prstGeom>
          <a:no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spc="120" dirty="0">
                <a:solidFill>
                  <a:schemeClr val="bg1"/>
                </a:solidFill>
                <a:latin typeface="Arial" panose="020B0604020202020204" pitchFamily="34" charset="0"/>
                <a:cs typeface="Arial" panose="020B0604020202020204" pitchFamily="34" charset="0"/>
              </a:rPr>
              <a:t>Workers’ Compensation</a:t>
            </a:r>
            <a:endParaRPr lang="id-ID" sz="2400" spc="120" dirty="0">
              <a:solidFill>
                <a:schemeClr val="bg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65480D24-335F-4E87-85C2-A0B19E881366}"/>
              </a:ext>
            </a:extLst>
          </p:cNvPr>
          <p:cNvSpPr txBox="1"/>
          <p:nvPr/>
        </p:nvSpPr>
        <p:spPr>
          <a:xfrm>
            <a:off x="1331097" y="1472468"/>
            <a:ext cx="3315480" cy="2585323"/>
          </a:xfrm>
          <a:prstGeom prst="rect">
            <a:avLst/>
          </a:prstGeom>
          <a:noFill/>
        </p:spPr>
        <p:txBody>
          <a:bodyPr wrap="square" rtlCol="0">
            <a:spAutoFit/>
          </a:bodyPr>
          <a:lstStyle/>
          <a:p>
            <a:pPr algn="ctr"/>
            <a:r>
              <a:rPr lang="en-US" b="1" i="1" dirty="0"/>
              <a:t>Premium</a:t>
            </a:r>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a:t>Based on class code (scope of job) and payroll</a:t>
            </a:r>
          </a:p>
          <a:p>
            <a:endParaRPr lang="en-US" dirty="0"/>
          </a:p>
          <a:p>
            <a:pPr marL="285750" indent="-285750">
              <a:buFont typeface="Wingdings" panose="05000000000000000000" pitchFamily="2" charset="2"/>
              <a:buChar char="§"/>
            </a:pPr>
            <a:r>
              <a:rPr lang="en-US" dirty="0"/>
              <a:t>Rate x (Payroll/$100)</a:t>
            </a:r>
          </a:p>
          <a:p>
            <a:pPr algn="ctr"/>
            <a:endParaRPr lang="en-US" dirty="0"/>
          </a:p>
          <a:p>
            <a:pPr algn="ctr"/>
            <a:endParaRPr lang="en-US" dirty="0"/>
          </a:p>
          <a:p>
            <a:pPr algn="ctr"/>
            <a:endParaRPr lang="en-US" dirty="0"/>
          </a:p>
        </p:txBody>
      </p:sp>
      <p:sp>
        <p:nvSpPr>
          <p:cNvPr id="14" name="TextBox 13">
            <a:extLst>
              <a:ext uri="{FF2B5EF4-FFF2-40B4-BE49-F238E27FC236}">
                <a16:creationId xmlns:a16="http://schemas.microsoft.com/office/drawing/2014/main" id="{77EC9307-CFBC-4C3E-AF37-A1613680BB27}"/>
              </a:ext>
            </a:extLst>
          </p:cNvPr>
          <p:cNvSpPr txBox="1"/>
          <p:nvPr/>
        </p:nvSpPr>
        <p:spPr>
          <a:xfrm>
            <a:off x="6096000" y="1485171"/>
            <a:ext cx="3968605" cy="2585323"/>
          </a:xfrm>
          <a:prstGeom prst="rect">
            <a:avLst/>
          </a:prstGeom>
          <a:noFill/>
        </p:spPr>
        <p:txBody>
          <a:bodyPr wrap="square" rtlCol="0">
            <a:spAutoFit/>
          </a:bodyPr>
          <a:lstStyle/>
          <a:p>
            <a:pPr algn="ctr"/>
            <a:r>
              <a:rPr lang="en-US" b="1" i="1" dirty="0"/>
              <a:t>Experience Modification Factor</a:t>
            </a:r>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a:t>Based on 3 years of claims history</a:t>
            </a:r>
          </a:p>
          <a:p>
            <a:endParaRPr lang="en-US" dirty="0"/>
          </a:p>
          <a:p>
            <a:pPr marL="285750" indent="-285750">
              <a:buFont typeface="Wingdings" panose="05000000000000000000" pitchFamily="2" charset="2"/>
              <a:buChar char="§"/>
            </a:pPr>
            <a:r>
              <a:rPr lang="en-US" dirty="0"/>
              <a:t>Results in a Discount or Surcharge</a:t>
            </a:r>
          </a:p>
          <a:p>
            <a:pPr algn="ctr"/>
            <a:endParaRPr lang="en-US" dirty="0"/>
          </a:p>
          <a:p>
            <a:pPr algn="ctr"/>
            <a:endParaRPr lang="en-US" dirty="0"/>
          </a:p>
          <a:p>
            <a:pPr algn="ctr"/>
            <a:endParaRPr lang="en-US" dirty="0"/>
          </a:p>
        </p:txBody>
      </p:sp>
      <p:pic>
        <p:nvPicPr>
          <p:cNvPr id="5" name="Picture 4">
            <a:extLst>
              <a:ext uri="{FF2B5EF4-FFF2-40B4-BE49-F238E27FC236}">
                <a16:creationId xmlns:a16="http://schemas.microsoft.com/office/drawing/2014/main" id="{340D30B7-14A1-4B3D-89B4-D03DC522481B}"/>
              </a:ext>
            </a:extLst>
          </p:cNvPr>
          <p:cNvPicPr>
            <a:picLocks noChangeAspect="1"/>
          </p:cNvPicPr>
          <p:nvPr/>
        </p:nvPicPr>
        <p:blipFill>
          <a:blip r:embed="rId3"/>
          <a:stretch>
            <a:fillRect/>
          </a:stretch>
        </p:blipFill>
        <p:spPr>
          <a:xfrm>
            <a:off x="4646577" y="3372809"/>
            <a:ext cx="6579316" cy="2585323"/>
          </a:xfrm>
          <a:prstGeom prst="rect">
            <a:avLst/>
          </a:prstGeom>
        </p:spPr>
      </p:pic>
      <p:sp>
        <p:nvSpPr>
          <p:cNvPr id="6" name="Oval 5">
            <a:extLst>
              <a:ext uri="{FF2B5EF4-FFF2-40B4-BE49-F238E27FC236}">
                <a16:creationId xmlns:a16="http://schemas.microsoft.com/office/drawing/2014/main" id="{3B93C525-BF1B-44BD-8374-41E9F2734F23}"/>
              </a:ext>
            </a:extLst>
          </p:cNvPr>
          <p:cNvSpPr/>
          <p:nvPr/>
        </p:nvSpPr>
        <p:spPr>
          <a:xfrm>
            <a:off x="9910897" y="5587837"/>
            <a:ext cx="1227365" cy="59245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4884420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fade">
                                      <p:cBhvr>
                                        <p:cTn id="12" dur="500"/>
                                        <p:tgtEl>
                                          <p:spTgt spid="1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Effect transition="in" filter="fade">
                                      <p:cBhvr>
                                        <p:cTn id="17" dur="500"/>
                                        <p:tgtEl>
                                          <p:spTgt spid="1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xEl>
                                              <p:pRg st="4" end="4"/>
                                            </p:txEl>
                                          </p:spTgt>
                                        </p:tgtEl>
                                        <p:attrNameLst>
                                          <p:attrName>style.visibility</p:attrName>
                                        </p:attrNameLst>
                                      </p:cBhvr>
                                      <p:to>
                                        <p:strVal val="visible"/>
                                      </p:to>
                                    </p:set>
                                    <p:animEffect transition="in" filter="fade">
                                      <p:cBhvr>
                                        <p:cTn id="22" dur="500"/>
                                        <p:tgtEl>
                                          <p:spTgt spid="1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additive="base">
                                        <p:cTn id="32" dur="500" fill="hold"/>
                                        <p:tgtEl>
                                          <p:spTgt spid="6"/>
                                        </p:tgtEl>
                                        <p:attrNameLst>
                                          <p:attrName>ppt_x</p:attrName>
                                        </p:attrNameLst>
                                      </p:cBhvr>
                                      <p:tavLst>
                                        <p:tav tm="0">
                                          <p:val>
                                            <p:strVal val="#ppt_x"/>
                                          </p:val>
                                        </p:tav>
                                        <p:tav tm="100000">
                                          <p:val>
                                            <p:strVal val="#ppt_x"/>
                                          </p:val>
                                        </p:tav>
                                      </p:tavLst>
                                    </p:anim>
                                    <p:anim calcmode="lin" valueType="num">
                                      <p:cBhvr additive="base">
                                        <p:cTn id="3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Lst>
  </p:timing>
</p:sld>
</file>

<file path=ppt/theme/theme1.xml><?xml version="1.0" encoding="utf-8"?>
<a:theme xmlns:a="http://schemas.openxmlformats.org/drawingml/2006/main" name="Custom Design">
  <a:themeElements>
    <a:clrScheme name="Brown &amp; Brown Theme">
      <a:dk1>
        <a:srgbClr val="000000"/>
      </a:dk1>
      <a:lt1>
        <a:srgbClr val="FFFFFF"/>
      </a:lt1>
      <a:dk2>
        <a:srgbClr val="585A57"/>
      </a:dk2>
      <a:lt2>
        <a:srgbClr val="E7E6E6"/>
      </a:lt2>
      <a:accent1>
        <a:srgbClr val="002550"/>
      </a:accent1>
      <a:accent2>
        <a:srgbClr val="B9202F"/>
      </a:accent2>
      <a:accent3>
        <a:srgbClr val="585A57"/>
      </a:accent3>
      <a:accent4>
        <a:srgbClr val="F9B646"/>
      </a:accent4>
      <a:accent5>
        <a:srgbClr val="184F8F"/>
      </a:accent5>
      <a:accent6>
        <a:srgbClr val="7BA4DD"/>
      </a:accent6>
      <a:hlink>
        <a:srgbClr val="002855"/>
      </a:hlink>
      <a:folHlink>
        <a:srgbClr val="184F8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28983</TotalTime>
  <Words>642</Words>
  <Application>Microsoft Office PowerPoint</Application>
  <PresentationFormat>Widescreen</PresentationFormat>
  <Paragraphs>152</Paragraphs>
  <Slides>18</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Wingdings</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Courtney Svendson</dc:creator>
  <cp:keywords/>
  <dc:description/>
  <cp:lastModifiedBy>Corey Broadhurst</cp:lastModifiedBy>
  <cp:revision>1180</cp:revision>
  <cp:lastPrinted>2018-03-08T18:09:39Z</cp:lastPrinted>
  <dcterms:created xsi:type="dcterms:W3CDTF">2016-08-03T07:09:01Z</dcterms:created>
  <dcterms:modified xsi:type="dcterms:W3CDTF">2021-04-07T16:00:01Z</dcterms:modified>
  <cp:category/>
</cp:coreProperties>
</file>